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9650" autoAdjust="0"/>
  </p:normalViewPr>
  <p:slideViewPr>
    <p:cSldViewPr>
      <p:cViewPr varScale="1">
        <p:scale>
          <a:sx n="104" d="100"/>
          <a:sy n="104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28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Rental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75</c:v>
                </c:pt>
                <c:pt idx="2">
                  <c:v>65</c:v>
                </c:pt>
                <c:pt idx="3">
                  <c:v>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Short Hire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</c:v>
                </c:pt>
                <c:pt idx="1">
                  <c:v>15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Purchase</c:v>
                </c:pt>
              </c:strCache>
            </c:strRef>
          </c:tx>
          <c:invertIfNegative val="1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25</c:v>
                </c:pt>
                <c:pt idx="2">
                  <c:v>45</c:v>
                </c:pt>
                <c:pt idx="3">
                  <c:v>10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75"/>
        <c:shape val="box"/>
        <c:axId val="294187968"/>
        <c:axId val="294186880"/>
        <c:axId val="0"/>
      </c:bar3DChart>
      <c:catAx>
        <c:axId val="294187968"/>
        <c:scaling>
          <c:orientation val="minMax"/>
        </c:scaling>
        <c:delete val="1"/>
        <c:axPos val="b"/>
        <c:numFmt formatCode="General" sourceLinked="0"/>
        <c:majorTickMark val="none"/>
        <c:minorTickMark val="cross"/>
        <c:tickLblPos val="nextTo"/>
        <c:crossAx val="294186880"/>
        <c:crosses val="autoZero"/>
        <c:auto val="1"/>
        <c:lblAlgn val="ctr"/>
        <c:lblOffset val="100"/>
        <c:noMultiLvlLbl val="1"/>
      </c:catAx>
      <c:valAx>
        <c:axId val="294186880"/>
        <c:scaling>
          <c:orientation val="minMax"/>
        </c:scaling>
        <c:delete val="1"/>
        <c:axPos val="l"/>
        <c:numFmt formatCode="General" sourceLinked="1"/>
        <c:majorTickMark val="none"/>
        <c:minorTickMark val="cross"/>
        <c:tickLblPos val="nextTo"/>
        <c:crossAx val="294187968"/>
        <c:crosses val="autoZero"/>
        <c:crossBetween val="between"/>
      </c:valAx>
    </c:plotArea>
    <c:legend>
      <c:legendPos val="b"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9BC47-5CFA-43E6-B605-4E2FD230066E}" type="datetimeFigureOut">
              <a:rPr lang="en-US" smtClean="0"/>
              <a:pPr/>
              <a:t>7/15/2014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638DA-CD47-457F-B1C8-A27D98818BC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6" name="Picture 5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" y="66762"/>
            <a:ext cx="658356" cy="8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3011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C2C95-387A-48B4-8FCD-923E43FD1886}" type="datetimeFigureOut">
              <a:rPr lang="en-US" smtClean="0"/>
              <a:pPr/>
              <a:t>7/15/2014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1626E-6CF5-427D-BD23-84534C6D75D3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 descr="IA_Indoor Oasis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9" y="56750"/>
            <a:ext cx="571479" cy="7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5381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6629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4745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546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IO_BioSolv 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 scheduled for release early next year but may need to be pushed forward.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0150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7522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7979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2132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9197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fungus </a:t>
            </a:r>
            <a:r>
              <a:rPr lang="en-A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Sporothrix</a:t>
            </a:r>
            <a:r>
              <a:rPr lang="en-A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schenkii</a:t>
            </a: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causes this infection is only found in the living sphagnum moss above the peat.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71626E-6CF5-427D-BD23-84534C6D75D3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011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4025" cy="457200"/>
          </a:xfrm>
        </p:spPr>
        <p:txBody>
          <a:bodyPr anchor="b"/>
          <a:lstStyle>
            <a:lvl1pPr>
              <a:defRPr/>
            </a:lvl1pPr>
          </a:lstStyle>
          <a:p>
            <a:fld id="{4614063C-FD79-455B-A78A-6D0783F6EC19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ltGray">
          <a:xfrm>
            <a:off x="1524000" y="3014663"/>
            <a:ext cx="7561263" cy="109537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126" name="Rectangle 30"/>
          <p:cNvSpPr>
            <a:spLocks noChangeArrowheads="1"/>
          </p:cNvSpPr>
          <p:nvPr userDrawn="1"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" y="1244295"/>
            <a:ext cx="1455975" cy="1857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FF4D8-FCE3-479F-B2E5-088DB3461E6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32048-150C-4AE5-924E-D119E325D7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C271C-58CA-4136-B4D0-6BE67F6D9A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32FC5-8DC8-4380-81EA-D333AB7611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8D765-37CB-4DE9-98D1-F3A24F7EBC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50BCB-C76F-4332-94D1-9ED04995751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4FE0-1A20-4A15-85B7-FF0FD3ABE4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903AB-D4E2-4E6A-8E49-4F070E7F2D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292FB-984A-411C-A8D3-92ADFDFE76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E474-82ED-466B-BF45-07ECB95CD98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E1FE9A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 smtClean="0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Indoor Oasis</a:t>
            </a:r>
            <a:endParaRPr lang="en-AU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BE044003-4621-4017-B10A-CD82449834B0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ltGray">
          <a:xfrm>
            <a:off x="1582738" y="1600200"/>
            <a:ext cx="7561262" cy="109538"/>
          </a:xfrm>
          <a:prstGeom prst="rect">
            <a:avLst/>
          </a:prstGeom>
          <a:gradFill rotWithShape="0">
            <a:gsLst>
              <a:gs pos="0">
                <a:srgbClr val="156B13"/>
              </a:gs>
              <a:gs pos="100000">
                <a:srgbClr val="F1FDB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0" y="0"/>
            <a:ext cx="1465263" cy="685641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7" name="Picture 16" descr="IA_Indoor Oasis Logo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9221" y="330780"/>
            <a:ext cx="1071632" cy="1367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0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006600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SzPct val="60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Indoor Oasis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Quarterly </a:t>
            </a:r>
            <a:r>
              <a:rPr lang="en-US" smtClean="0"/>
              <a:t>Report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Progress</a:t>
            </a:r>
          </a:p>
          <a:p>
            <a:r>
              <a:rPr lang="en-AU" dirty="0" smtClean="0"/>
              <a:t>Attention Areas</a:t>
            </a:r>
          </a:p>
          <a:p>
            <a:r>
              <a:rPr lang="en-AU" dirty="0" smtClean="0"/>
              <a:t>Planned Activities</a:t>
            </a:r>
          </a:p>
          <a:p>
            <a:r>
              <a:rPr lang="en-AU" dirty="0" smtClean="0"/>
              <a:t>Deliveries</a:t>
            </a:r>
          </a:p>
          <a:p>
            <a:r>
              <a:rPr lang="en-AU" dirty="0" smtClean="0"/>
              <a:t>Costs</a:t>
            </a:r>
          </a:p>
          <a:p>
            <a:r>
              <a:rPr lang="en-AU" dirty="0" smtClean="0"/>
              <a:t>Marketing Costs</a:t>
            </a:r>
          </a:p>
          <a:p>
            <a:r>
              <a:rPr lang="en-AU" dirty="0" smtClean="0"/>
              <a:t>Production Update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Progress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ShopScape Project</a:t>
            </a:r>
            <a:endParaRPr lang="en-AU" dirty="0"/>
          </a:p>
          <a:p>
            <a:pPr lvl="1"/>
            <a:r>
              <a:rPr lang="en-US" dirty="0"/>
              <a:t>On track for November promotion</a:t>
            </a:r>
            <a:endParaRPr lang="en-AU" dirty="0"/>
          </a:p>
          <a:p>
            <a:r>
              <a:rPr lang="en-US" dirty="0"/>
              <a:t>Floral Functions</a:t>
            </a:r>
          </a:p>
          <a:p>
            <a:pPr lvl="1"/>
            <a:r>
              <a:rPr lang="en-US" dirty="0"/>
              <a:t>Spring Carnival Success</a:t>
            </a:r>
          </a:p>
          <a:p>
            <a:r>
              <a:rPr lang="en-US" dirty="0"/>
              <a:t>New Plant Range</a:t>
            </a:r>
          </a:p>
          <a:p>
            <a:pPr lvl="1"/>
            <a:r>
              <a:rPr lang="en-US" dirty="0"/>
              <a:t>Health </a:t>
            </a:r>
            <a:r>
              <a:rPr lang="en-US" dirty="0" smtClean="0"/>
              <a:t>Endorsement</a:t>
            </a:r>
            <a:endParaRPr lang="en-US" dirty="0"/>
          </a:p>
          <a:p>
            <a:pPr lvl="1"/>
            <a:r>
              <a:rPr lang="en-US" dirty="0"/>
              <a:t>Report from Senior Horticulturalist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Attention Areas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Beetle Infestation </a:t>
            </a:r>
            <a:r>
              <a:rPr lang="en-US" sz="2400" i="1" dirty="0"/>
              <a:t>(Rhaetus westwoodii)</a:t>
            </a:r>
            <a:endParaRPr lang="en-AU" sz="2400" i="1" dirty="0"/>
          </a:p>
          <a:p>
            <a:pPr lvl="1"/>
            <a:r>
              <a:rPr lang="en-US" dirty="0"/>
              <a:t>Opportunity to promote </a:t>
            </a:r>
            <a:r>
              <a:rPr lang="en-US" dirty="0" smtClean="0"/>
              <a:t>IO_BioSolv </a:t>
            </a:r>
            <a:r>
              <a:rPr lang="en-US" dirty="0"/>
              <a:t>patented control programs</a:t>
            </a:r>
            <a:endParaRPr lang="en-AU" dirty="0"/>
          </a:p>
          <a:p>
            <a:r>
              <a:rPr lang="en-US" dirty="0"/>
              <a:t>Impending Election</a:t>
            </a:r>
            <a:endParaRPr lang="en-AU" dirty="0"/>
          </a:p>
          <a:p>
            <a:pPr lvl="1"/>
            <a:r>
              <a:rPr lang="en-US" dirty="0"/>
              <a:t>Demand for hire has </a:t>
            </a:r>
            <a:r>
              <a:rPr lang="en-US" dirty="0" smtClean="0"/>
              <a:t>increased </a:t>
            </a:r>
            <a:r>
              <a:rPr lang="en-US" dirty="0"/>
              <a:t>due to election – need to establish achievable targets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Activities</a:t>
            </a:r>
            <a:endParaRPr lang="en-AU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Election Functions</a:t>
            </a:r>
          </a:p>
          <a:p>
            <a:r>
              <a:rPr lang="en-US" dirty="0"/>
              <a:t>ShopScape Promotion</a:t>
            </a:r>
            <a:endParaRPr lang="en-AU" dirty="0"/>
          </a:p>
          <a:p>
            <a:r>
              <a:rPr lang="en-US" dirty="0"/>
              <a:t>Floral Functions Review</a:t>
            </a:r>
            <a:endParaRPr lang="en-AU" dirty="0"/>
          </a:p>
          <a:p>
            <a:pPr lvl="1"/>
            <a:r>
              <a:rPr lang="en-US" dirty="0"/>
              <a:t>Lessons learned from Spring Carnival</a:t>
            </a:r>
          </a:p>
          <a:p>
            <a:pPr lvl="1"/>
            <a:r>
              <a:rPr lang="en-US" dirty="0"/>
              <a:t>Species review</a:t>
            </a:r>
          </a:p>
          <a:p>
            <a:r>
              <a:rPr lang="en-US" dirty="0"/>
              <a:t>WinterFest Range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Deliveries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Review of upcoming functions</a:t>
            </a:r>
            <a:endParaRPr lang="en-AU" dirty="0"/>
          </a:p>
          <a:p>
            <a:r>
              <a:rPr lang="en-US" dirty="0"/>
              <a:t>Key Clients</a:t>
            </a:r>
          </a:p>
          <a:p>
            <a:r>
              <a:rPr lang="en-US" dirty="0"/>
              <a:t>Maintenance </a:t>
            </a:r>
            <a:r>
              <a:rPr lang="en-US" dirty="0" smtClean="0"/>
              <a:t>Program </a:t>
            </a:r>
            <a:r>
              <a:rPr lang="en-US" dirty="0"/>
              <a:t>review</a:t>
            </a:r>
          </a:p>
          <a:p>
            <a:r>
              <a:rPr lang="en-US" dirty="0"/>
              <a:t>New Quotation System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Costs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Marketing Budget </a:t>
            </a:r>
            <a:r>
              <a:rPr lang="en-AU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original Estimate $1.2 million</a:t>
            </a:r>
            <a:r>
              <a:rPr lang="en-AU" sz="2400" dirty="0"/>
              <a:t> 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Projected according to previous growth patterns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currently $1.4 million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Promotions to the election function market</a:t>
            </a:r>
            <a:endParaRPr lang="en-AU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Planter Cost Overruns</a:t>
            </a:r>
            <a:endParaRPr lang="en-AU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increase in steel planters due to price of raw materials</a:t>
            </a:r>
            <a:endParaRPr lang="en-AU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investigating cheaper </a:t>
            </a:r>
            <a:r>
              <a:rPr lang="en-US" sz="2400" dirty="0" smtClean="0"/>
              <a:t>alloys </a:t>
            </a:r>
            <a:r>
              <a:rPr lang="en-US" sz="2400" dirty="0"/>
              <a:t>or plastic bases</a:t>
            </a:r>
            <a:endParaRPr lang="en-AU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expect to control this through material substitution, or application of premium </a:t>
            </a:r>
            <a:endParaRPr lang="en-A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Marketing Costs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79550" y="1981200"/>
          <a:ext cx="762635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Indoor Oasis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271C-58CA-4136-B4D0-6BE67F6D9AD3}" type="slidenum">
              <a:rPr lang="en-AU" smtClean="0"/>
              <a:pPr/>
              <a:t>8</a:t>
            </a:fld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Update</a:t>
            </a:r>
            <a:endParaRPr lang="en-AU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Watering system issues resolved</a:t>
            </a:r>
            <a:endParaRPr lang="en-AU" dirty="0"/>
          </a:p>
          <a:p>
            <a:r>
              <a:rPr lang="en-US" dirty="0"/>
              <a:t>Source of sphagnum moss threatened</a:t>
            </a:r>
            <a:endParaRPr lang="en-AU" dirty="0"/>
          </a:p>
          <a:p>
            <a:pPr lvl="1"/>
            <a:r>
              <a:rPr lang="en-US" dirty="0"/>
              <a:t>Increased humidity at source caused outbreak of </a:t>
            </a:r>
            <a:r>
              <a:rPr lang="en-US" i="1" dirty="0"/>
              <a:t>Cutaneous </a:t>
            </a:r>
            <a:r>
              <a:rPr lang="en-US" i="1" dirty="0" smtClean="0"/>
              <a:t>sporotrichosis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A_Indoor Oasis (Sample)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IA_Indoor Oasis (Sample)</Template>
  <TotalTime>1160</TotalTime>
  <Words>246</Words>
  <Application>Microsoft Office PowerPoint</Application>
  <PresentationFormat>On-screen Show (4:3)</PresentationFormat>
  <Paragraphs>74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Franklin Gothic Book</vt:lpstr>
      <vt:lpstr>Franklin Gothic Medium</vt:lpstr>
      <vt:lpstr>Times New Roman</vt:lpstr>
      <vt:lpstr>Wingdings</vt:lpstr>
      <vt:lpstr>IA_Indoor Oasis (Sample)</vt:lpstr>
      <vt:lpstr>Indoor Oasis</vt:lpstr>
      <vt:lpstr>Overview</vt:lpstr>
      <vt:lpstr>Progress</vt:lpstr>
      <vt:lpstr>Attention Areas</vt:lpstr>
      <vt:lpstr>Planned Activities</vt:lpstr>
      <vt:lpstr>Deliveries</vt:lpstr>
      <vt:lpstr>Costs</vt:lpstr>
      <vt:lpstr>Marketing Costs</vt:lpstr>
      <vt:lpstr>Production Update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Oasis</dc:title>
  <dc:creator>Watsonia Publishing</dc:creator>
  <cp:lastModifiedBy>Lisa Charlesworth</cp:lastModifiedBy>
  <cp:revision>20</cp:revision>
  <dcterms:created xsi:type="dcterms:W3CDTF">2008-06-04T06:15:28Z</dcterms:created>
  <dcterms:modified xsi:type="dcterms:W3CDTF">2014-07-15T05:58:03Z</dcterms:modified>
</cp:coreProperties>
</file>