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1.xml" ContentType="application/vnd.openxmlformats-officedocument.presentationml.notesSlid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3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4.xml" ContentType="application/vnd.openxmlformats-officedocument.presentationml.notesSlide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theme/theme1.xml" ContentType="application/vnd.openxmlformats-officedocument.theme+xml"/>
  <Override PartName="/ppt/handoutMasters/handoutMaster1.xml" ContentType="application/vnd.openxmlformats-officedocument.presentationml.handoutMaster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charts/chart1.xml" ContentType="application/vnd.openxmlformats-officedocument.drawingml.chart+xml"/>
  <Override PartName="/ppt/theme/theme3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9" r:id="rId1"/>
  </p:sldMasterIdLst>
  <p:notesMasterIdLst>
    <p:notesMasterId r:id="rId11"/>
  </p:notesMasterIdLst>
  <p:handoutMasterIdLst>
    <p:handoutMasterId r:id="rId12"/>
  </p:handoutMasterIdLst>
  <p:sldIdLst>
    <p:sldId id="256" r:id="rId2"/>
    <p:sldId id="265" r:id="rId3"/>
    <p:sldId id="258" r:id="rId4"/>
    <p:sldId id="259" r:id="rId5"/>
    <p:sldId id="260" r:id="rId6"/>
    <p:sldId id="261" r:id="rId7"/>
    <p:sldId id="262" r:id="rId8"/>
    <p:sldId id="264" r:id="rId9"/>
    <p:sldId id="263" r:id="rId10"/>
  </p:sldIdLst>
  <p:sldSz cx="9144000" cy="6858000" type="screen4x3"/>
  <p:notesSz cx="6858000" cy="9144000"/>
  <p:defaultTextStyle>
    <a:defPPr>
      <a:defRPr lang="en-A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99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34588" autoAdjust="0"/>
    <p:restoredTop sz="89650" autoAdjust="0"/>
  </p:normalViewPr>
  <p:slideViewPr>
    <p:cSldViewPr>
      <p:cViewPr varScale="1">
        <p:scale>
          <a:sx n="73" d="100"/>
          <a:sy n="73" d="100"/>
        </p:scale>
        <p:origin x="-438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98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>
        <p:scale>
          <a:sx n="100" d="100"/>
          <a:sy n="100" d="100"/>
        </p:scale>
        <p:origin x="-283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customXml" Target="../customXml/item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AU"/>
  <c:roundedCorners val="1"/>
  <c:style val="2"/>
  <c:chart>
    <c:autoTitleDeleted val="1"/>
    <c:view3D>
      <c:rotX val="0"/>
      <c:rotY val="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Rental</c:v>
                </c:pt>
              </c:strCache>
            </c:strRef>
          </c:tx>
          <c:invertIfNegative val="1"/>
          <c:dLbls>
            <c:txPr>
              <a:bodyPr/>
              <a:lstStyle/>
              <a:p>
                <a:pPr>
                  <a:defRPr sz="1600" b="1"/>
                </a:pPr>
                <a:endParaRPr lang="en-US"/>
              </a:p>
            </c:txPr>
            <c:showLegendKey val="1"/>
            <c:showVal val="1"/>
            <c:showCatName val="1"/>
            <c:showSerName val="1"/>
            <c:showPercent val="1"/>
            <c:showBubbleSize val="1"/>
            <c:showLeaderLines val="0"/>
          </c:dLbls>
          <c:cat>
            <c:strRef>
              <c:f>Sheet1!$A$2:$A$5</c:f>
              <c:strCache>
                <c:ptCount val="4"/>
                <c:pt idx="0">
                  <c:v>North</c:v>
                </c:pt>
                <c:pt idx="1">
                  <c:v>East</c:v>
                </c:pt>
                <c:pt idx="2">
                  <c:v>South</c:v>
                </c:pt>
                <c:pt idx="3">
                  <c:v>West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50</c:v>
                </c:pt>
                <c:pt idx="1">
                  <c:v>75</c:v>
                </c:pt>
                <c:pt idx="2">
                  <c:v>65</c:v>
                </c:pt>
                <c:pt idx="3">
                  <c:v>55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Short Hire</c:v>
                </c:pt>
              </c:strCache>
            </c:strRef>
          </c:tx>
          <c:invertIfNegative val="1"/>
          <c:dLbls>
            <c:txPr>
              <a:bodyPr/>
              <a:lstStyle/>
              <a:p>
                <a:pPr>
                  <a:defRPr sz="1600" b="1"/>
                </a:pPr>
                <a:endParaRPr lang="en-US"/>
              </a:p>
            </c:txPr>
            <c:showLegendKey val="1"/>
            <c:showVal val="1"/>
            <c:showCatName val="1"/>
            <c:showSerName val="1"/>
            <c:showPercent val="1"/>
            <c:showBubbleSize val="1"/>
            <c:showLeaderLines val="0"/>
          </c:dLbls>
          <c:cat>
            <c:strRef>
              <c:f>Sheet1!$A$2:$A$5</c:f>
              <c:strCache>
                <c:ptCount val="4"/>
                <c:pt idx="0">
                  <c:v>North</c:v>
                </c:pt>
                <c:pt idx="1">
                  <c:v>East</c:v>
                </c:pt>
                <c:pt idx="2">
                  <c:v>South</c:v>
                </c:pt>
                <c:pt idx="3">
                  <c:v>West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35</c:v>
                </c:pt>
                <c:pt idx="1">
                  <c:v>15</c:v>
                </c:pt>
                <c:pt idx="2">
                  <c:v>20</c:v>
                </c:pt>
                <c:pt idx="3">
                  <c:v>5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Purchase</c:v>
                </c:pt>
              </c:strCache>
            </c:strRef>
          </c:tx>
          <c:invertIfNegative val="1"/>
          <c:dLbls>
            <c:txPr>
              <a:bodyPr/>
              <a:lstStyle/>
              <a:p>
                <a:pPr>
                  <a:defRPr sz="1600" b="1"/>
                </a:pPr>
                <a:endParaRPr lang="en-US"/>
              </a:p>
            </c:txPr>
            <c:showLegendKey val="1"/>
            <c:showVal val="1"/>
            <c:showCatName val="1"/>
            <c:showSerName val="1"/>
            <c:showPercent val="1"/>
            <c:showBubbleSize val="1"/>
            <c:showLeaderLines val="0"/>
          </c:dLbls>
          <c:cat>
            <c:strRef>
              <c:f>Sheet1!$A$2:$A$5</c:f>
              <c:strCache>
                <c:ptCount val="4"/>
                <c:pt idx="0">
                  <c:v>North</c:v>
                </c:pt>
                <c:pt idx="1">
                  <c:v>East</c:v>
                </c:pt>
                <c:pt idx="2">
                  <c:v>South</c:v>
                </c:pt>
                <c:pt idx="3">
                  <c:v>West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15</c:v>
                </c:pt>
                <c:pt idx="1">
                  <c:v>25</c:v>
                </c:pt>
                <c:pt idx="2">
                  <c:v>45</c:v>
                </c:pt>
                <c:pt idx="3">
                  <c:v>10</c:v>
                </c:pt>
              </c:numCache>
            </c:numRef>
          </c:val>
        </c:ser>
        <c:dLbls>
          <c:showLegendKey val="1"/>
          <c:showVal val="1"/>
          <c:showCatName val="1"/>
          <c:showSerName val="1"/>
          <c:showPercent val="1"/>
          <c:showBubbleSize val="1"/>
        </c:dLbls>
        <c:gapWidth val="75"/>
        <c:shape val="box"/>
        <c:axId val="39236352"/>
        <c:axId val="39237888"/>
        <c:axId val="0"/>
      </c:bar3DChart>
      <c:catAx>
        <c:axId val="39236352"/>
        <c:scaling>
          <c:orientation val="minMax"/>
        </c:scaling>
        <c:delete val="1"/>
        <c:axPos val="b"/>
        <c:majorTickMark val="none"/>
        <c:minorTickMark val="cross"/>
        <c:tickLblPos val="nextTo"/>
        <c:crossAx val="39237888"/>
        <c:crosses val="autoZero"/>
        <c:auto val="1"/>
        <c:lblAlgn val="ctr"/>
        <c:lblOffset val="100"/>
        <c:noMultiLvlLbl val="1"/>
      </c:catAx>
      <c:valAx>
        <c:axId val="39237888"/>
        <c:scaling>
          <c:orientation val="minMax"/>
        </c:scaling>
        <c:delete val="1"/>
        <c:axPos val="l"/>
        <c:numFmt formatCode="General" sourceLinked="1"/>
        <c:majorTickMark val="none"/>
        <c:minorTickMark val="cross"/>
        <c:tickLblPos val="nextTo"/>
        <c:crossAx val="39236352"/>
        <c:crosses val="autoZero"/>
        <c:crossBetween val="between"/>
      </c:valAx>
    </c:plotArea>
    <c:legend>
      <c:legendPos val="b"/>
      <c:overlay val="1"/>
    </c:legend>
    <c:plotVisOnly val="1"/>
    <c:dispBlanksAs val="zero"/>
    <c:showDLblsOverMax val="1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B9BC47-5CFA-43E6-B605-4E2FD230066E}" type="datetimeFigureOut">
              <a:rPr lang="en-US" smtClean="0"/>
              <a:pPr/>
              <a:t>6/1/2011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D638DA-CD47-457F-B1C8-A27D98818BC5}" type="slidenum">
              <a:rPr lang="en-AU" smtClean="0"/>
              <a:pPr/>
              <a:t>‹#›</a:t>
            </a:fld>
            <a:endParaRPr lang="en-AU"/>
          </a:p>
        </p:txBody>
      </p:sp>
      <p:pic>
        <p:nvPicPr>
          <p:cNvPr id="6" name="Picture 5" descr="IA_Indoor Oasis Logo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1440" y="66762"/>
            <a:ext cx="658356" cy="8398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09130114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B9C2C95-387A-48B4-8FCD-923E43FD1886}" type="datetimeFigureOut">
              <a:rPr lang="en-US" smtClean="0"/>
              <a:pPr/>
              <a:t>6/1/2011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A71626E-6CF5-427D-BD23-84534C6D75D3}" type="slidenum">
              <a:rPr lang="en-AU" smtClean="0"/>
              <a:pPr/>
              <a:t>‹#›</a:t>
            </a:fld>
            <a:endParaRPr lang="en-AU"/>
          </a:p>
        </p:txBody>
      </p:sp>
      <p:pic>
        <p:nvPicPr>
          <p:cNvPr id="8" name="Picture 7" descr="IA_Indoor Oasis Logo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1439" y="56750"/>
            <a:ext cx="571479" cy="72903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03053818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A71626E-6CF5-427D-BD23-84534C6D75D3}" type="slidenum">
              <a:rPr lang="en-AU" smtClean="0"/>
              <a:pPr/>
              <a:t>1</a:t>
            </a:fld>
            <a:endParaRPr lang="en-A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A71626E-6CF5-427D-BD23-84534C6D75D3}" type="slidenum">
              <a:rPr lang="en-AU" smtClean="0"/>
              <a:pPr/>
              <a:t>2</a:t>
            </a:fld>
            <a:endParaRPr lang="en-A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A71626E-6CF5-427D-BD23-84534C6D75D3}" type="slidenum">
              <a:rPr lang="en-AU" smtClean="0"/>
              <a:pPr/>
              <a:t>3</a:t>
            </a:fld>
            <a:endParaRPr lang="en-A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AU" dirty="0" smtClean="0"/>
              <a:t>IO_BioSolv 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was scheduled for release early next year but may need to be pushed forward.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AU" dirty="0" smtClean="0"/>
              <a:t>Indoor Oasis</a:t>
            </a:r>
            <a:endParaRPr lang="en-A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A71626E-6CF5-427D-BD23-84534C6D75D3}" type="slidenum">
              <a:rPr lang="en-AU" smtClean="0"/>
              <a:pPr/>
              <a:t>4</a:t>
            </a:fld>
            <a:endParaRPr lang="en-AU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A71626E-6CF5-427D-BD23-84534C6D75D3}" type="slidenum">
              <a:rPr lang="en-AU" smtClean="0"/>
              <a:pPr/>
              <a:t>5</a:t>
            </a:fld>
            <a:endParaRPr lang="en-AU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A71626E-6CF5-427D-BD23-84534C6D75D3}" type="slidenum">
              <a:rPr lang="en-AU" smtClean="0"/>
              <a:pPr/>
              <a:t>6</a:t>
            </a:fld>
            <a:endParaRPr lang="en-AU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A71626E-6CF5-427D-BD23-84534C6D75D3}" type="slidenum">
              <a:rPr lang="en-AU" smtClean="0"/>
              <a:pPr/>
              <a:t>7</a:t>
            </a:fld>
            <a:endParaRPr lang="en-AU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A71626E-6CF5-427D-BD23-84534C6D75D3}" type="slidenum">
              <a:rPr lang="en-AU" smtClean="0"/>
              <a:pPr/>
              <a:t>8</a:t>
            </a:fld>
            <a:endParaRPr lang="en-AU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The fungus </a:t>
            </a:r>
            <a:r>
              <a:rPr lang="en-AU" sz="1200" i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Sporothrix</a:t>
            </a:r>
            <a:r>
              <a:rPr lang="en-AU" sz="1200" i="1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</a:t>
            </a:r>
            <a:r>
              <a:rPr lang="en-AU" sz="1200" i="1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schenkii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that causes this infection is only found in the living sphagnum moss above the peat.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A71626E-6CF5-427D-BD23-84534C6D75D3}" type="slidenum">
              <a:rPr lang="en-AU" smtClean="0"/>
              <a:pPr/>
              <a:t>9</a:t>
            </a:fld>
            <a:endParaRPr lang="en-A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13" name="Rectangle 17"/>
          <p:cNvSpPr>
            <a:spLocks noGrp="1" noChangeArrowheads="1"/>
          </p:cNvSpPr>
          <p:nvPr>
            <p:ph type="ctrTitle"/>
          </p:nvPr>
        </p:nvSpPr>
        <p:spPr>
          <a:xfrm>
            <a:off x="1652588" y="1806575"/>
            <a:ext cx="7391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 dirty="0"/>
          </a:p>
        </p:txBody>
      </p:sp>
      <p:sp>
        <p:nvSpPr>
          <p:cNvPr id="4114" name="Rectangle 18"/>
          <p:cNvSpPr>
            <a:spLocks noGrp="1" noChangeArrowheads="1"/>
          </p:cNvSpPr>
          <p:nvPr>
            <p:ph type="subTitle" idx="1"/>
          </p:nvPr>
        </p:nvSpPr>
        <p:spPr>
          <a:xfrm>
            <a:off x="2590800" y="3559175"/>
            <a:ext cx="6400800" cy="1752600"/>
          </a:xfrm>
        </p:spPr>
        <p:txBody>
          <a:bodyPr/>
          <a:lstStyle>
            <a:lvl1pPr marL="0" indent="0">
              <a:buFontTx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AU" dirty="0"/>
          </a:p>
        </p:txBody>
      </p:sp>
      <p:sp>
        <p:nvSpPr>
          <p:cNvPr id="4115" name="Rectangle 19"/>
          <p:cNvSpPr>
            <a:spLocks noGrp="1" noChangeArrowheads="1"/>
          </p:cNvSpPr>
          <p:nvPr>
            <p:ph type="dt" sz="half" idx="2"/>
          </p:nvPr>
        </p:nvSpPr>
        <p:spPr>
          <a:xfrm>
            <a:off x="1524000" y="6350000"/>
            <a:ext cx="1724025" cy="457200"/>
          </a:xfrm>
        </p:spPr>
        <p:txBody>
          <a:bodyPr anchor="b"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116" name="Rectangle 20"/>
          <p:cNvSpPr>
            <a:spLocks noGrp="1" noChangeArrowheads="1"/>
          </p:cNvSpPr>
          <p:nvPr>
            <p:ph type="ftr" sz="quarter" idx="3"/>
          </p:nvPr>
        </p:nvSpPr>
        <p:spPr>
          <a:xfrm>
            <a:off x="3643313" y="6350000"/>
            <a:ext cx="3449637" cy="457200"/>
          </a:xfrm>
        </p:spPr>
        <p:txBody>
          <a:bodyPr anchor="b"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4117" name="Rectangle 21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391400" y="6350000"/>
            <a:ext cx="1724025" cy="457200"/>
          </a:xfrm>
        </p:spPr>
        <p:txBody>
          <a:bodyPr anchor="b"/>
          <a:lstStyle>
            <a:lvl1pPr>
              <a:defRPr/>
            </a:lvl1pPr>
          </a:lstStyle>
          <a:p>
            <a:fld id="{4614063C-FD79-455B-A78A-6D0783F6EC19}" type="slidenum">
              <a:rPr lang="en-AU"/>
              <a:pPr/>
              <a:t>‹#›</a:t>
            </a:fld>
            <a:endParaRPr lang="en-AU"/>
          </a:p>
        </p:txBody>
      </p:sp>
      <p:sp>
        <p:nvSpPr>
          <p:cNvPr id="4124" name="Rectangle 28"/>
          <p:cNvSpPr>
            <a:spLocks noChangeArrowheads="1"/>
          </p:cNvSpPr>
          <p:nvPr/>
        </p:nvSpPr>
        <p:spPr bwMode="ltGray">
          <a:xfrm>
            <a:off x="1524000" y="3014663"/>
            <a:ext cx="7561263" cy="109537"/>
          </a:xfrm>
          <a:prstGeom prst="rect">
            <a:avLst/>
          </a:prstGeom>
          <a:gradFill rotWithShape="0">
            <a:gsLst>
              <a:gs pos="0">
                <a:srgbClr val="156B13"/>
              </a:gs>
              <a:gs pos="100000">
                <a:srgbClr val="F1FDB5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AU"/>
          </a:p>
        </p:txBody>
      </p:sp>
      <p:sp>
        <p:nvSpPr>
          <p:cNvPr id="4126" name="Rectangle 30"/>
          <p:cNvSpPr>
            <a:spLocks noChangeArrowheads="1"/>
          </p:cNvSpPr>
          <p:nvPr userDrawn="1"/>
        </p:nvSpPr>
        <p:spPr bwMode="ltGray">
          <a:xfrm>
            <a:off x="0" y="0"/>
            <a:ext cx="1465263" cy="6856413"/>
          </a:xfrm>
          <a:prstGeom prst="rect">
            <a:avLst/>
          </a:prstGeom>
          <a:solidFill>
            <a:srgbClr val="99FF66"/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AU"/>
          </a:p>
        </p:txBody>
      </p:sp>
      <p:pic>
        <p:nvPicPr>
          <p:cNvPr id="17" name="Picture 16" descr="IA_Indoor Oasis Logo.png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1" y="1244295"/>
            <a:ext cx="1455975" cy="1857388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FFF4D8-FCE3-479F-B2E5-088DB3461E69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9313" y="304800"/>
            <a:ext cx="1906587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79550" y="304800"/>
            <a:ext cx="5567363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7F32048-150C-4AE5-924E-D119E325D7E3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3C271C-58CA-4136-B4D0-6BE67F6D9AD3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9B32FC5-8DC8-4380-81EA-D333AB761171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79550" y="1981200"/>
            <a:ext cx="3736975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68925" y="1981200"/>
            <a:ext cx="3736975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FE8D765-37CB-4DE9-98D1-F3A24F7EBC41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550BCB-C76F-4332-94D1-9ED049957514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104FE0-1A20-4A15-85B7-FF0FD3ABE450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7903AB-D4E2-4E6A-8E49-4F070E7F2DFC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C292FB-984A-411C-A8D3-92ADFDFE765E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BE9E474-82ED-466B-BF45-07ECB95CD98A}" type="slidenum">
              <a:rPr lang="en-AU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99FF66"/>
            </a:gs>
            <a:gs pos="100000">
              <a:srgbClr val="E1FE9A"/>
            </a:gs>
          </a:gsLst>
          <a:path path="rect">
            <a:fillToRect r="100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8" name="Rectangle 16"/>
          <p:cNvSpPr>
            <a:spLocks noGrp="1" noChangeArrowheads="1"/>
          </p:cNvSpPr>
          <p:nvPr>
            <p:ph type="title"/>
          </p:nvPr>
        </p:nvSpPr>
        <p:spPr bwMode="auto">
          <a:xfrm>
            <a:off x="1528763" y="304800"/>
            <a:ext cx="7564437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AU" dirty="0" smtClean="0"/>
          </a:p>
        </p:txBody>
      </p:sp>
      <p:sp>
        <p:nvSpPr>
          <p:cNvPr id="3089" name="Rectangle 17"/>
          <p:cNvSpPr>
            <a:spLocks noGrp="1" noChangeArrowheads="1"/>
          </p:cNvSpPr>
          <p:nvPr>
            <p:ph type="body" idx="1"/>
          </p:nvPr>
        </p:nvSpPr>
        <p:spPr bwMode="auto">
          <a:xfrm>
            <a:off x="1479550" y="1981200"/>
            <a:ext cx="762635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 dirty="0" smtClean="0"/>
          </a:p>
        </p:txBody>
      </p:sp>
      <p:sp>
        <p:nvSpPr>
          <p:cNvPr id="3090" name="Rectangle 1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481138" y="6248400"/>
            <a:ext cx="178276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2"/>
                </a:solidFill>
              </a:defRPr>
            </a:lvl1pPr>
          </a:lstStyle>
          <a:p>
            <a:endParaRPr lang="en-AU"/>
          </a:p>
        </p:txBody>
      </p:sp>
      <p:sp>
        <p:nvSpPr>
          <p:cNvPr id="3091" name="Rectangle 1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7973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2"/>
                </a:solidFill>
              </a:defRPr>
            </a:lvl1pPr>
          </a:lstStyle>
          <a:p>
            <a:r>
              <a:rPr lang="en-AU" smtClean="0"/>
              <a:t>Indoor Oasis</a:t>
            </a:r>
            <a:endParaRPr lang="en-AU"/>
          </a:p>
        </p:txBody>
      </p:sp>
      <p:sp>
        <p:nvSpPr>
          <p:cNvPr id="3092" name="Rectangle 2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263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2"/>
                </a:solidFill>
              </a:defRPr>
            </a:lvl1pPr>
          </a:lstStyle>
          <a:p>
            <a:fld id="{BE044003-4621-4017-B10A-CD82449834B0}" type="slidenum">
              <a:rPr lang="en-AU"/>
              <a:pPr/>
              <a:t>‹#›</a:t>
            </a:fld>
            <a:endParaRPr lang="en-AU"/>
          </a:p>
        </p:txBody>
      </p:sp>
      <p:sp>
        <p:nvSpPr>
          <p:cNvPr id="3098" name="Rectangle 26"/>
          <p:cNvSpPr>
            <a:spLocks noChangeArrowheads="1"/>
          </p:cNvSpPr>
          <p:nvPr/>
        </p:nvSpPr>
        <p:spPr bwMode="ltGray">
          <a:xfrm>
            <a:off x="1582738" y="1600200"/>
            <a:ext cx="7561262" cy="109538"/>
          </a:xfrm>
          <a:prstGeom prst="rect">
            <a:avLst/>
          </a:prstGeom>
          <a:gradFill rotWithShape="0">
            <a:gsLst>
              <a:gs pos="0">
                <a:srgbClr val="156B13"/>
              </a:gs>
              <a:gs pos="100000">
                <a:srgbClr val="F1FDB5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AU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ltGray">
          <a:xfrm>
            <a:off x="0" y="0"/>
            <a:ext cx="1465263" cy="6856413"/>
          </a:xfrm>
          <a:prstGeom prst="rect">
            <a:avLst/>
          </a:prstGeom>
          <a:solidFill>
            <a:srgbClr val="99FF66"/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AU"/>
          </a:p>
        </p:txBody>
      </p:sp>
      <p:pic>
        <p:nvPicPr>
          <p:cNvPr id="17" name="Picture 16" descr="IA_Indoor Oasis Logo.png"/>
          <p:cNvPicPr>
            <a:picLocks noChangeAspect="1"/>
          </p:cNvPicPr>
          <p:nvPr/>
        </p:nvPicPr>
        <p:blipFill>
          <a:blip r:embed="rId13"/>
          <a:stretch>
            <a:fillRect/>
          </a:stretch>
        </p:blipFill>
        <p:spPr>
          <a:xfrm>
            <a:off x="239221" y="330780"/>
            <a:ext cx="1071632" cy="1367082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hf hd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4400" i="0">
          <a:solidFill>
            <a:srgbClr val="006600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 i="1">
          <a:solidFill>
            <a:srgbClr val="006600"/>
          </a:solidFill>
          <a:latin typeface="Times New Roman" pitchFamily="18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 i="1">
          <a:solidFill>
            <a:srgbClr val="006600"/>
          </a:solidFill>
          <a:latin typeface="Times New Roman" pitchFamily="18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 i="1">
          <a:solidFill>
            <a:srgbClr val="006600"/>
          </a:solidFill>
          <a:latin typeface="Times New Roman" pitchFamily="18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 i="1">
          <a:solidFill>
            <a:srgbClr val="006600"/>
          </a:solidFill>
          <a:latin typeface="Times New Roman" pitchFamily="18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 i="1">
          <a:solidFill>
            <a:srgbClr val="006600"/>
          </a:solidFill>
          <a:latin typeface="Times New Roman" pitchFamily="18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 i="1">
          <a:solidFill>
            <a:srgbClr val="006600"/>
          </a:solidFill>
          <a:latin typeface="Times New Roman" pitchFamily="18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 i="1">
          <a:solidFill>
            <a:srgbClr val="006600"/>
          </a:solidFill>
          <a:latin typeface="Times New Roman" pitchFamily="18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 i="1">
          <a:solidFill>
            <a:srgbClr val="006600"/>
          </a:solidFill>
          <a:latin typeface="Times New Roman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006600"/>
        </a:buClr>
        <a:buSzPct val="60000"/>
        <a:buFont typeface="Wingdings" pitchFamily="2" charset="2"/>
        <a:buChar char="­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Indoor Oasis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Quarterly Report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Overview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Progress</a:t>
            </a:r>
          </a:p>
          <a:p>
            <a:r>
              <a:rPr lang="en-AU" dirty="0" smtClean="0"/>
              <a:t>Attention Areas</a:t>
            </a:r>
          </a:p>
          <a:p>
            <a:r>
              <a:rPr lang="en-AU" dirty="0" smtClean="0"/>
              <a:t>Planned Activities</a:t>
            </a:r>
          </a:p>
          <a:p>
            <a:r>
              <a:rPr lang="en-AU" dirty="0" smtClean="0"/>
              <a:t>Deliveries</a:t>
            </a:r>
          </a:p>
          <a:p>
            <a:r>
              <a:rPr lang="en-AU" dirty="0" smtClean="0"/>
              <a:t>Costs</a:t>
            </a:r>
          </a:p>
          <a:p>
            <a:r>
              <a:rPr lang="en-AU" dirty="0" smtClean="0"/>
              <a:t>Marketing Costs</a:t>
            </a:r>
          </a:p>
          <a:p>
            <a:r>
              <a:rPr lang="en-AU" dirty="0" smtClean="0"/>
              <a:t>Production Update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 smtClean="0"/>
              <a:t>Indoor Oasis</a:t>
            </a:r>
            <a:endParaRPr lang="en-A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C271C-58CA-4136-B4D0-6BE67F6D9AD3}" type="slidenum">
              <a:rPr lang="en-AU" smtClean="0"/>
              <a:pPr/>
              <a:t>2</a:t>
            </a:fld>
            <a:endParaRPr lang="en-A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Progress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ShopScape Project</a:t>
            </a:r>
            <a:endParaRPr lang="en-AU" dirty="0"/>
          </a:p>
          <a:p>
            <a:pPr lvl="1"/>
            <a:r>
              <a:rPr lang="en-US" dirty="0"/>
              <a:t>On track for November promotion</a:t>
            </a:r>
            <a:endParaRPr lang="en-AU" dirty="0"/>
          </a:p>
          <a:p>
            <a:r>
              <a:rPr lang="en-US" dirty="0"/>
              <a:t>Floral Functions</a:t>
            </a:r>
          </a:p>
          <a:p>
            <a:pPr lvl="1"/>
            <a:r>
              <a:rPr lang="en-US" dirty="0"/>
              <a:t>Spring Carnival Success</a:t>
            </a:r>
          </a:p>
          <a:p>
            <a:r>
              <a:rPr lang="en-US" dirty="0"/>
              <a:t>New Plant Range</a:t>
            </a:r>
          </a:p>
          <a:p>
            <a:pPr lvl="1"/>
            <a:r>
              <a:rPr lang="en-US" dirty="0"/>
              <a:t>Health </a:t>
            </a:r>
            <a:r>
              <a:rPr lang="en-US" dirty="0" smtClean="0"/>
              <a:t>Endorsement</a:t>
            </a:r>
            <a:endParaRPr lang="en-US" dirty="0"/>
          </a:p>
          <a:p>
            <a:pPr lvl="1"/>
            <a:r>
              <a:rPr lang="en-US" dirty="0"/>
              <a:t>Report from Senior Horticulturalist</a:t>
            </a:r>
            <a:endParaRPr lang="en-A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Attention Areas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Beetle Infestation </a:t>
            </a:r>
            <a:r>
              <a:rPr lang="en-US" sz="2400" i="1" dirty="0"/>
              <a:t>(Rhaetus westwoodii)</a:t>
            </a:r>
            <a:endParaRPr lang="en-AU" sz="2400" i="1" dirty="0"/>
          </a:p>
          <a:p>
            <a:pPr lvl="1"/>
            <a:r>
              <a:rPr lang="en-US" dirty="0"/>
              <a:t>Opportunity to promote </a:t>
            </a:r>
            <a:r>
              <a:rPr lang="en-US" dirty="0" smtClean="0"/>
              <a:t>IO_BioSolv </a:t>
            </a:r>
            <a:r>
              <a:rPr lang="en-US" dirty="0"/>
              <a:t>patented control programs</a:t>
            </a:r>
            <a:endParaRPr lang="en-AU" dirty="0"/>
          </a:p>
          <a:p>
            <a:r>
              <a:rPr lang="en-US" dirty="0"/>
              <a:t>Impending Election</a:t>
            </a:r>
            <a:endParaRPr lang="en-AU" dirty="0"/>
          </a:p>
          <a:p>
            <a:pPr lvl="1"/>
            <a:r>
              <a:rPr lang="en-US" dirty="0"/>
              <a:t>Demand for hire has </a:t>
            </a:r>
            <a:r>
              <a:rPr lang="en-US" dirty="0" smtClean="0"/>
              <a:t>increased </a:t>
            </a:r>
            <a:r>
              <a:rPr lang="en-US" dirty="0"/>
              <a:t>due to election – need to establish achievable targets</a:t>
            </a:r>
            <a:endParaRPr lang="en-A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Planned Activities</a:t>
            </a:r>
            <a:endParaRPr lang="en-AU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Election Functions</a:t>
            </a:r>
          </a:p>
          <a:p>
            <a:r>
              <a:rPr lang="en-US" dirty="0"/>
              <a:t>ShopScape Promotion</a:t>
            </a:r>
            <a:endParaRPr lang="en-AU" dirty="0"/>
          </a:p>
          <a:p>
            <a:r>
              <a:rPr lang="en-US" dirty="0"/>
              <a:t>Floral Functions Review</a:t>
            </a:r>
            <a:endParaRPr lang="en-AU" dirty="0"/>
          </a:p>
          <a:p>
            <a:pPr lvl="1"/>
            <a:r>
              <a:rPr lang="en-US" dirty="0"/>
              <a:t>Lessons learned from Spring Carnival</a:t>
            </a:r>
          </a:p>
          <a:p>
            <a:pPr lvl="1"/>
            <a:r>
              <a:rPr lang="en-US" dirty="0"/>
              <a:t>Species review</a:t>
            </a:r>
          </a:p>
          <a:p>
            <a:r>
              <a:rPr lang="en-US" dirty="0"/>
              <a:t>WinterFest Range</a:t>
            </a:r>
            <a:endParaRPr lang="en-A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Deliveries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Review of upcoming functions</a:t>
            </a:r>
            <a:endParaRPr lang="en-AU" dirty="0"/>
          </a:p>
          <a:p>
            <a:r>
              <a:rPr lang="en-US" dirty="0"/>
              <a:t>Key Clients</a:t>
            </a:r>
          </a:p>
          <a:p>
            <a:r>
              <a:rPr lang="en-US" dirty="0"/>
              <a:t>Maintenance </a:t>
            </a:r>
            <a:r>
              <a:rPr lang="en-US" dirty="0" smtClean="0"/>
              <a:t>Program </a:t>
            </a:r>
            <a:r>
              <a:rPr lang="en-US" dirty="0"/>
              <a:t>review</a:t>
            </a:r>
          </a:p>
          <a:p>
            <a:r>
              <a:rPr lang="en-US" dirty="0"/>
              <a:t>New Quotation System</a:t>
            </a:r>
            <a:endParaRPr lang="en-A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Costs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800" dirty="0"/>
              <a:t>Marketing Budget </a:t>
            </a:r>
            <a:r>
              <a:rPr lang="en-AU" sz="2800" dirty="0"/>
              <a:t> 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original Estimate $1.2 million</a:t>
            </a:r>
            <a:r>
              <a:rPr lang="en-AU" sz="2400" dirty="0"/>
              <a:t> 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Projected according to previous growth patterns</a:t>
            </a:r>
          </a:p>
          <a:p>
            <a:pPr lvl="1">
              <a:lnSpc>
                <a:spcPct val="90000"/>
              </a:lnSpc>
            </a:pPr>
            <a:r>
              <a:rPr lang="en-US" sz="2400" dirty="0"/>
              <a:t>currently $1.4 million</a:t>
            </a:r>
          </a:p>
          <a:p>
            <a:pPr lvl="2">
              <a:lnSpc>
                <a:spcPct val="90000"/>
              </a:lnSpc>
            </a:pPr>
            <a:r>
              <a:rPr lang="en-US" sz="2000" dirty="0"/>
              <a:t>Promotions to the election function market</a:t>
            </a:r>
            <a:endParaRPr lang="en-AU" sz="2000" dirty="0"/>
          </a:p>
          <a:p>
            <a:pPr>
              <a:lnSpc>
                <a:spcPct val="90000"/>
              </a:lnSpc>
            </a:pPr>
            <a:r>
              <a:rPr lang="en-US" sz="2800" dirty="0"/>
              <a:t>Planter Cost Overruns</a:t>
            </a:r>
            <a:endParaRPr lang="en-AU" sz="2800" dirty="0"/>
          </a:p>
          <a:p>
            <a:pPr lvl="1">
              <a:lnSpc>
                <a:spcPct val="90000"/>
              </a:lnSpc>
            </a:pPr>
            <a:r>
              <a:rPr lang="en-US" sz="2400" dirty="0"/>
              <a:t>increase in steel planters due to price of raw materials</a:t>
            </a:r>
            <a:endParaRPr lang="en-AU" sz="2400" dirty="0"/>
          </a:p>
          <a:p>
            <a:pPr lvl="1">
              <a:lnSpc>
                <a:spcPct val="90000"/>
              </a:lnSpc>
            </a:pPr>
            <a:r>
              <a:rPr lang="en-US" sz="2400" dirty="0"/>
              <a:t>investigating cheaper </a:t>
            </a:r>
            <a:r>
              <a:rPr lang="en-US" sz="2400" dirty="0" smtClean="0"/>
              <a:t>alloys </a:t>
            </a:r>
            <a:r>
              <a:rPr lang="en-US" sz="2400" dirty="0"/>
              <a:t>or plastic bases</a:t>
            </a:r>
            <a:endParaRPr lang="en-AU" sz="2400" dirty="0"/>
          </a:p>
          <a:p>
            <a:pPr lvl="1">
              <a:lnSpc>
                <a:spcPct val="90000"/>
              </a:lnSpc>
            </a:pPr>
            <a:r>
              <a:rPr lang="en-US" sz="2400" dirty="0"/>
              <a:t>expect to control this through material substitution, or application of premium </a:t>
            </a:r>
            <a:endParaRPr lang="en-AU" sz="24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Marketing Costs</a:t>
            </a:r>
            <a:endParaRPr lang="en-AU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479550" y="1981200"/>
          <a:ext cx="7626350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 smtClean="0"/>
              <a:t>Indoor Oasis</a:t>
            </a:r>
            <a:endParaRPr lang="en-A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3C271C-58CA-4136-B4D0-6BE67F6D9AD3}" type="slidenum">
              <a:rPr lang="en-AU" smtClean="0"/>
              <a:pPr/>
              <a:t>8</a:t>
            </a:fld>
            <a:endParaRPr lang="en-A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Production Update</a:t>
            </a:r>
            <a:endParaRPr lang="en-AU" dirty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Watering system issues resolved</a:t>
            </a:r>
            <a:endParaRPr lang="en-AU" dirty="0"/>
          </a:p>
          <a:p>
            <a:r>
              <a:rPr lang="en-US" dirty="0"/>
              <a:t>Source of sphagnum moss threatened</a:t>
            </a:r>
            <a:endParaRPr lang="en-AU" dirty="0"/>
          </a:p>
          <a:p>
            <a:pPr lvl="1"/>
            <a:r>
              <a:rPr lang="en-US" dirty="0"/>
              <a:t>Increased humidity at source caused outbreak of </a:t>
            </a:r>
            <a:r>
              <a:rPr lang="en-US" i="1" dirty="0"/>
              <a:t>Cutaneous </a:t>
            </a:r>
            <a:r>
              <a:rPr lang="en-US" i="1" dirty="0" smtClean="0"/>
              <a:t>sporotrichosis</a:t>
            </a:r>
            <a:endParaRPr lang="en-A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IA_Indoor Oasis (Sample)">
  <a:themeElements>
    <a:clrScheme name="Metro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Trek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AU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AU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CC66"/>
        </a:lt1>
        <a:dk2>
          <a:srgbClr val="996633"/>
        </a:dk2>
        <a:lt2>
          <a:srgbClr val="CC6600"/>
        </a:lt2>
        <a:accent1>
          <a:srgbClr val="FF9933"/>
        </a:accent1>
        <a:accent2>
          <a:srgbClr val="CCCCCC"/>
        </a:accent2>
        <a:accent3>
          <a:srgbClr val="FFE2B8"/>
        </a:accent3>
        <a:accent4>
          <a:srgbClr val="000000"/>
        </a:accent4>
        <a:accent5>
          <a:srgbClr val="FFCAAD"/>
        </a:accent5>
        <a:accent6>
          <a:srgbClr val="B9B9B9"/>
        </a:accent6>
        <a:hlink>
          <a:srgbClr val="CC9900"/>
        </a:hlink>
        <a:folHlink>
          <a:srgbClr val="9933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CC"/>
        </a:lt1>
        <a:dk2>
          <a:srgbClr val="996633"/>
        </a:dk2>
        <a:lt2>
          <a:srgbClr val="CC9900"/>
        </a:lt2>
        <a:accent1>
          <a:srgbClr val="FF9933"/>
        </a:accent1>
        <a:accent2>
          <a:srgbClr val="FFFFFF"/>
        </a:accent2>
        <a:accent3>
          <a:srgbClr val="FFFFE2"/>
        </a:accent3>
        <a:accent4>
          <a:srgbClr val="000000"/>
        </a:accent4>
        <a:accent5>
          <a:srgbClr val="FFCAAD"/>
        </a:accent5>
        <a:accent6>
          <a:srgbClr val="E7E7E7"/>
        </a:accent6>
        <a:hlink>
          <a:srgbClr val="FFCC66"/>
        </a:hlink>
        <a:folHlink>
          <a:srgbClr val="9933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CBCBCB"/>
        </a:hlink>
        <a:folHlink>
          <a:srgbClr val="FFFF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8F8F8"/>
        </a:lt1>
        <a:dk2>
          <a:srgbClr val="006600"/>
        </a:dk2>
        <a:lt2>
          <a:srgbClr val="FFCC00"/>
        </a:lt2>
        <a:accent1>
          <a:srgbClr val="9999FF"/>
        </a:accent1>
        <a:accent2>
          <a:srgbClr val="003300"/>
        </a:accent2>
        <a:accent3>
          <a:srgbClr val="AAB8AA"/>
        </a:accent3>
        <a:accent4>
          <a:srgbClr val="D4D4D4"/>
        </a:accent4>
        <a:accent5>
          <a:srgbClr val="CACAFF"/>
        </a:accent5>
        <a:accent6>
          <a:srgbClr val="002D00"/>
        </a:accent6>
        <a:hlink>
          <a:srgbClr val="009966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8F8F8"/>
        </a:lt1>
        <a:dk2>
          <a:srgbClr val="990099"/>
        </a:dk2>
        <a:lt2>
          <a:srgbClr val="FFCC00"/>
        </a:lt2>
        <a:accent1>
          <a:srgbClr val="9999FF"/>
        </a:accent1>
        <a:accent2>
          <a:srgbClr val="660066"/>
        </a:accent2>
        <a:accent3>
          <a:srgbClr val="CAAACA"/>
        </a:accent3>
        <a:accent4>
          <a:srgbClr val="D4D4D4"/>
        </a:accent4>
        <a:accent5>
          <a:srgbClr val="CACAFF"/>
        </a:accent5>
        <a:accent6>
          <a:srgbClr val="5C005C"/>
        </a:accent6>
        <a:hlink>
          <a:srgbClr val="CC00CC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CE56DBAD7A61D4992DF78DAE424EB83" ma:contentTypeVersion="0" ma:contentTypeDescription="Create a new document." ma:contentTypeScope="" ma:versionID="aedb8b932128e42bd2c4211ed04936c3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53E245DF-0CDF-4D68-9CC4-5E9901ED08CD}"/>
</file>

<file path=customXml/itemProps2.xml><?xml version="1.0" encoding="utf-8"?>
<ds:datastoreItem xmlns:ds="http://schemas.openxmlformats.org/officeDocument/2006/customXml" ds:itemID="{F94FE1F0-1B26-4A50-A5EE-FC1E9666C5DD}"/>
</file>

<file path=customXml/itemProps3.xml><?xml version="1.0" encoding="utf-8"?>
<ds:datastoreItem xmlns:ds="http://schemas.openxmlformats.org/officeDocument/2006/customXml" ds:itemID="{331760B8-84FA-46EC-8B83-CFF9A9D2136F}"/>
</file>

<file path=docProps/app.xml><?xml version="1.0" encoding="utf-8"?>
<Properties xmlns="http://schemas.openxmlformats.org/officeDocument/2006/extended-properties" xmlns:vt="http://schemas.openxmlformats.org/officeDocument/2006/docPropsVTypes">
  <Template>IA_Indoor Oasis (Sample)</Template>
  <TotalTime>1160</TotalTime>
  <Words>246</Words>
  <Application>Microsoft Office PowerPoint</Application>
  <PresentationFormat>On-screen Show (4:3)</PresentationFormat>
  <Paragraphs>74</Paragraphs>
  <Slides>9</Slides>
  <Notes>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IA_Indoor Oasis (Sample)</vt:lpstr>
      <vt:lpstr>Indoor Oasis</vt:lpstr>
      <vt:lpstr>Overview</vt:lpstr>
      <vt:lpstr>Progress</vt:lpstr>
      <vt:lpstr>Attention Areas</vt:lpstr>
      <vt:lpstr>Planned Activities</vt:lpstr>
      <vt:lpstr>Deliveries</vt:lpstr>
      <vt:lpstr>Costs</vt:lpstr>
      <vt:lpstr>Marketing Costs</vt:lpstr>
      <vt:lpstr>Production Update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Indoor Oasis</dc:title>
  <dc:creator>Watsonia Publishing</dc:creator>
  <cp:lastModifiedBy>Watsonia Publishing</cp:lastModifiedBy>
  <cp:revision>19</cp:revision>
  <dcterms:created xsi:type="dcterms:W3CDTF">2008-06-04T06:15:28Z</dcterms:created>
  <dcterms:modified xsi:type="dcterms:W3CDTF">2011-05-31T22:29:32Z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0x010100BCE56DBAD7A61D4992DF78DAE424EB83</vt:lpwstr>
  </property>
</Properties>
</file>