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rainer 1a" userId="S::trainer1a@atitraining.onmicrosoft.com::541073ec-b058-4c4f-85f2-6778beee486a" providerId="AD" clId="Web-{E2BC935E-556A-B356-3EF7-03EFB4CF588F}"/>
    <pc:docChg chg="modSld">
      <pc:chgData name="trainer 1a" userId="S::trainer1a@atitraining.onmicrosoft.com::541073ec-b058-4c4f-85f2-6778beee486a" providerId="AD" clId="Web-{E2BC935E-556A-B356-3EF7-03EFB4CF588F}" dt="2026-04-14T07:02:40.725" v="1"/>
      <pc:docMkLst>
        <pc:docMk/>
      </pc:docMkLst>
      <pc:sldChg chg="modSp mod setBg">
        <pc:chgData name="trainer 1a" userId="S::trainer1a@atitraining.onmicrosoft.com::541073ec-b058-4c4f-85f2-6778beee486a" providerId="AD" clId="Web-{E2BC935E-556A-B356-3EF7-03EFB4CF588F}" dt="2026-04-14T07:02:40.725" v="1"/>
        <pc:sldMkLst>
          <pc:docMk/>
          <pc:sldMk cId="0" sldId="256"/>
        </pc:sldMkLst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56"/>
            <ac:spMk id="3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56"/>
            <ac:spMk id="4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56"/>
            <ac:spMk id="5" creationId="{00000000-0000-0000-0000-000000000000}"/>
          </ac:spMkLst>
        </pc:spChg>
      </pc:sldChg>
      <pc:sldChg chg="modSp mod setBg">
        <pc:chgData name="trainer 1a" userId="S::trainer1a@atitraining.onmicrosoft.com::541073ec-b058-4c4f-85f2-6778beee486a" providerId="AD" clId="Web-{E2BC935E-556A-B356-3EF7-03EFB4CF588F}" dt="2026-04-14T07:02:40.725" v="1"/>
        <pc:sldMkLst>
          <pc:docMk/>
          <pc:sldMk cId="0" sldId="257"/>
        </pc:sldMkLst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57"/>
            <ac:spMk id="3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57"/>
            <ac:spMk id="4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57"/>
            <ac:spMk id="5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57"/>
            <ac:spMk id="6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57"/>
            <ac:spMk id="7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57"/>
            <ac:spMk id="8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57"/>
            <ac:spMk id="9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57"/>
            <ac:spMk id="10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57"/>
            <ac:spMk id="11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57"/>
            <ac:spMk id="12" creationId="{00000000-0000-0000-0000-000000000000}"/>
          </ac:spMkLst>
        </pc:spChg>
      </pc:sldChg>
      <pc:sldChg chg="modSp mod setBg">
        <pc:chgData name="trainer 1a" userId="S::trainer1a@atitraining.onmicrosoft.com::541073ec-b058-4c4f-85f2-6778beee486a" providerId="AD" clId="Web-{E2BC935E-556A-B356-3EF7-03EFB4CF588F}" dt="2026-04-14T07:02:40.725" v="1"/>
        <pc:sldMkLst>
          <pc:docMk/>
          <pc:sldMk cId="0" sldId="258"/>
        </pc:sldMkLst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58"/>
            <ac:spMk id="2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58"/>
            <ac:spMk id="3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58"/>
            <ac:spMk id="7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58"/>
            <ac:spMk id="12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58"/>
            <ac:spMk id="13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58"/>
            <ac:spMk id="14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58"/>
            <ac:spMk id="15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58"/>
            <ac:spMk id="16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58"/>
            <ac:spMk id="20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58"/>
            <ac:spMk id="21" creationId="{00000000-0000-0000-0000-000000000000}"/>
          </ac:spMkLst>
        </pc:spChg>
      </pc:sldChg>
      <pc:sldChg chg="modSp mod setBg">
        <pc:chgData name="trainer 1a" userId="S::trainer1a@atitraining.onmicrosoft.com::541073ec-b058-4c4f-85f2-6778beee486a" providerId="AD" clId="Web-{E2BC935E-556A-B356-3EF7-03EFB4CF588F}" dt="2026-04-14T07:02:40.725" v="1"/>
        <pc:sldMkLst>
          <pc:docMk/>
          <pc:sldMk cId="0" sldId="259"/>
        </pc:sldMkLst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59"/>
            <ac:spMk id="2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59"/>
            <ac:spMk id="4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59"/>
            <ac:spMk id="5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59"/>
            <ac:spMk id="6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59"/>
            <ac:spMk id="7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59"/>
            <ac:spMk id="8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59"/>
            <ac:spMk id="9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59"/>
            <ac:spMk id="10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59"/>
            <ac:spMk id="11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59"/>
            <ac:spMk id="12" creationId="{00000000-0000-0000-0000-000000000000}"/>
          </ac:spMkLst>
        </pc:spChg>
      </pc:sldChg>
      <pc:sldChg chg="modSp mod setBg">
        <pc:chgData name="trainer 1a" userId="S::trainer1a@atitraining.onmicrosoft.com::541073ec-b058-4c4f-85f2-6778beee486a" providerId="AD" clId="Web-{E2BC935E-556A-B356-3EF7-03EFB4CF588F}" dt="2026-04-14T07:02:40.725" v="1"/>
        <pc:sldMkLst>
          <pc:docMk/>
          <pc:sldMk cId="0" sldId="260"/>
        </pc:sldMkLst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0"/>
            <ac:spMk id="2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0"/>
            <ac:spMk id="4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0"/>
            <ac:spMk id="5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0"/>
            <ac:spMk id="6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0"/>
            <ac:spMk id="7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0"/>
            <ac:spMk id="8" creationId="{00000000-0000-0000-0000-000000000000}"/>
          </ac:spMkLst>
        </pc:spChg>
      </pc:sldChg>
      <pc:sldChg chg="modSp mod setBg">
        <pc:chgData name="trainer 1a" userId="S::trainer1a@atitraining.onmicrosoft.com::541073ec-b058-4c4f-85f2-6778beee486a" providerId="AD" clId="Web-{E2BC935E-556A-B356-3EF7-03EFB4CF588F}" dt="2026-04-14T07:02:40.725" v="1"/>
        <pc:sldMkLst>
          <pc:docMk/>
          <pc:sldMk cId="0" sldId="261"/>
        </pc:sldMkLst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1"/>
            <ac:spMk id="3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1"/>
            <ac:spMk id="4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1"/>
            <ac:spMk id="5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1"/>
            <ac:spMk id="6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1"/>
            <ac:spMk id="7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1"/>
            <ac:spMk id="8" creationId="{00000000-0000-0000-0000-000000000000}"/>
          </ac:spMkLst>
        </pc:spChg>
      </pc:sldChg>
      <pc:sldChg chg="modSp mod setBg">
        <pc:chgData name="trainer 1a" userId="S::trainer1a@atitraining.onmicrosoft.com::541073ec-b058-4c4f-85f2-6778beee486a" providerId="AD" clId="Web-{E2BC935E-556A-B356-3EF7-03EFB4CF588F}" dt="2026-04-14T07:02:40.725" v="1"/>
        <pc:sldMkLst>
          <pc:docMk/>
          <pc:sldMk cId="0" sldId="262"/>
        </pc:sldMkLst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2"/>
            <ac:spMk id="2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2"/>
            <ac:spMk id="3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2"/>
            <ac:spMk id="4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2"/>
            <ac:spMk id="5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2"/>
            <ac:spMk id="6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2"/>
            <ac:spMk id="7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2"/>
            <ac:spMk id="8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2"/>
            <ac:spMk id="9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2"/>
            <ac:spMk id="10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2"/>
            <ac:spMk id="11" creationId="{00000000-0000-0000-0000-000000000000}"/>
          </ac:spMkLst>
        </pc:spChg>
      </pc:sldChg>
      <pc:sldChg chg="modSp mod setBg">
        <pc:chgData name="trainer 1a" userId="S::trainer1a@atitraining.onmicrosoft.com::541073ec-b058-4c4f-85f2-6778beee486a" providerId="AD" clId="Web-{E2BC935E-556A-B356-3EF7-03EFB4CF588F}" dt="2026-04-14T07:02:40.725" v="1"/>
        <pc:sldMkLst>
          <pc:docMk/>
          <pc:sldMk cId="0" sldId="263"/>
        </pc:sldMkLst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3"/>
            <ac:spMk id="2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3"/>
            <ac:spMk id="3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3"/>
            <ac:spMk id="4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3"/>
            <ac:spMk id="5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3"/>
            <ac:spMk id="7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3"/>
            <ac:spMk id="10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3"/>
            <ac:spMk id="12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3"/>
            <ac:spMk id="15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3"/>
            <ac:spMk id="16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3"/>
            <ac:spMk id="18" creationId="{00000000-0000-0000-0000-000000000000}"/>
          </ac:spMkLst>
        </pc:spChg>
      </pc:sldChg>
      <pc:sldChg chg="modSp mod setBg">
        <pc:chgData name="trainer 1a" userId="S::trainer1a@atitraining.onmicrosoft.com::541073ec-b058-4c4f-85f2-6778beee486a" providerId="AD" clId="Web-{E2BC935E-556A-B356-3EF7-03EFB4CF588F}" dt="2026-04-14T07:02:40.725" v="1"/>
        <pc:sldMkLst>
          <pc:docMk/>
          <pc:sldMk cId="0" sldId="264"/>
        </pc:sldMkLst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4"/>
            <ac:spMk id="2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4"/>
            <ac:spMk id="4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4"/>
            <ac:spMk id="6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4"/>
            <ac:spMk id="7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4"/>
            <ac:spMk id="8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4"/>
            <ac:spMk id="9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4"/>
            <ac:spMk id="10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4"/>
            <ac:spMk id="11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4"/>
            <ac:spMk id="12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4"/>
            <ac:spMk id="13" creationId="{00000000-0000-0000-0000-000000000000}"/>
          </ac:spMkLst>
        </pc:spChg>
      </pc:sldChg>
      <pc:sldChg chg="modSp mod setBg">
        <pc:chgData name="trainer 1a" userId="S::trainer1a@atitraining.onmicrosoft.com::541073ec-b058-4c4f-85f2-6778beee486a" providerId="AD" clId="Web-{E2BC935E-556A-B356-3EF7-03EFB4CF588F}" dt="2026-04-14T07:02:40.725" v="1"/>
        <pc:sldMkLst>
          <pc:docMk/>
          <pc:sldMk cId="0" sldId="265"/>
        </pc:sldMkLst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5"/>
            <ac:spMk id="2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5"/>
            <ac:spMk id="3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5"/>
            <ac:spMk id="4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5"/>
            <ac:spMk id="5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5"/>
            <ac:spMk id="6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5"/>
            <ac:spMk id="7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5"/>
            <ac:spMk id="8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5"/>
            <ac:spMk id="9" creationId="{00000000-0000-0000-0000-000000000000}"/>
          </ac:spMkLst>
        </pc:spChg>
      </pc:sldChg>
      <pc:sldChg chg="modSp mod setBg">
        <pc:chgData name="trainer 1a" userId="S::trainer1a@atitraining.onmicrosoft.com::541073ec-b058-4c4f-85f2-6778beee486a" providerId="AD" clId="Web-{E2BC935E-556A-B356-3EF7-03EFB4CF588F}" dt="2026-04-14T07:02:40.725" v="1"/>
        <pc:sldMkLst>
          <pc:docMk/>
          <pc:sldMk cId="0" sldId="266"/>
        </pc:sldMkLst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6"/>
            <ac:spMk id="2" creationId="{00000000-0000-0000-0000-000000000000}"/>
          </ac:spMkLst>
        </pc:spChg>
        <pc:spChg chg="mod">
          <ac:chgData name="trainer 1a" userId="S::trainer1a@atitraining.onmicrosoft.com::541073ec-b058-4c4f-85f2-6778beee486a" providerId="AD" clId="Web-{E2BC935E-556A-B356-3EF7-03EFB4CF588F}" dt="2026-04-14T07:02:40.725" v="1"/>
          <ac:spMkLst>
            <pc:docMk/>
            <pc:sldMk cId="0" sldId="266"/>
            <ac:spMk id="3" creationId="{00000000-0000-0000-0000-000000000000}"/>
          </ac:spMkLst>
        </pc:spChg>
      </pc:sldChg>
    </pc:docChg>
  </pc:docChgLst>
</pc:chgInfo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c:style val="2"/>
  <c:chart>
    <c:title>
      <c:tx>
        <c:rich>
          <a:bodyPr/>
          <a:lstStyle/>
          <a:p>
            <a:r>
              <a:rPr lang="en-US" sz="1200" b="1">
                <a:solidFill>
                  <a:srgbClr val="D4B896"/>
                </a:solidFill>
                <a:latin typeface="Georgia"/>
              </a:rPr>
              <a:t>WA's Share of National Population 2024</a:t>
            </a:r>
          </a:p>
        </c:rich>
      </c:tx>
      <c:overlay val="0"/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dPt>
            <c:idx val="0"/>
            <c:bubble3D val="0"/>
            <c:spPr>
              <a:solidFill>
                <a:srgbClr val="8B6F47"/>
              </a:solidFill>
            </c:spPr>
            <c:extLst>
              <c:ext xmlns:c16="http://schemas.microsoft.com/office/drawing/2014/chart" uri="{C3380CC4-5D6E-409C-BE32-E72D297353CC}">
                <c16:uniqueId val="{00000001-1833-45CD-B2DE-054B20E352A6}"/>
              </c:ext>
            </c:extLst>
          </c:dPt>
          <c:dPt>
            <c:idx val="1"/>
            <c:bubble3D val="0"/>
            <c:spPr>
              <a:solidFill>
                <a:srgbClr val="2C5F5D"/>
              </a:solidFill>
            </c:spPr>
            <c:extLst>
              <c:ext xmlns:c16="http://schemas.microsoft.com/office/drawing/2014/chart" uri="{C3380CC4-5D6E-409C-BE32-E72D297353CC}">
                <c16:uniqueId val="{00000003-1833-45CD-B2DE-054B20E352A6}"/>
              </c:ext>
            </c:extLst>
          </c:dPt>
          <c:cat>
            <c:strRef>
              <c:f>Sheet1!$A$2:$A$3</c:f>
              <c:strCache>
                <c:ptCount val="2"/>
                <c:pt idx="0">
                  <c:v>Western Australia</c:v>
                </c:pt>
                <c:pt idx="1">
                  <c:v>Rest of Australia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11</c:v>
                </c:pt>
                <c:pt idx="1">
                  <c:v>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833-45CD-B2DE-054B20E352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b"/>
      <c:overlay val="0"/>
      <c:txPr>
        <a:bodyPr/>
        <a:lstStyle/>
        <a:p>
          <a:pPr>
            <a:defRPr sz="900">
              <a:solidFill>
                <a:srgbClr val="F5F5F5"/>
              </a:solidFill>
              <a:latin typeface="Century Gothic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c:style val="2"/>
  <c:chart>
    <c:title>
      <c:tx>
        <c:rich>
          <a:bodyPr/>
          <a:lstStyle/>
          <a:p>
            <a:r>
              <a:rPr lang="en-US" sz="1200" b="1">
                <a:solidFill>
                  <a:srgbClr val="D4B896"/>
                </a:solidFill>
                <a:latin typeface="Georgia"/>
              </a:rPr>
              <a:t>Perth Population Trajectory 2026-2046</a:t>
            </a:r>
          </a:p>
        </c:rich>
      </c:tx>
      <c:overlay val="0"/>
    </c:title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Perth Population</c:v>
                </c:pt>
              </c:strCache>
            </c:strRef>
          </c:tx>
          <c:spPr>
            <a:solidFill>
              <a:srgbClr val="8B6F47">
                <a:alpha val="20000"/>
              </a:srgbClr>
            </a:solidFill>
            <a:ln w="19050">
              <a:solidFill>
                <a:srgbClr val="8B6F47"/>
              </a:solidFill>
            </a:ln>
          </c:spPr>
          <c:cat>
            <c:strRef>
              <c:f>Sheet1!$A$2:$A$6</c:f>
              <c:strCache>
                <c:ptCount val="5"/>
                <c:pt idx="0">
                  <c:v>2026</c:v>
                </c:pt>
                <c:pt idx="1">
                  <c:v>2030</c:v>
                </c:pt>
                <c:pt idx="2">
                  <c:v>2036</c:v>
                </c:pt>
                <c:pt idx="3">
                  <c:v>2040</c:v>
                </c:pt>
                <c:pt idx="4">
                  <c:v>2046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2.1949999999999998</c:v>
                </c:pt>
                <c:pt idx="1">
                  <c:v>2.7</c:v>
                </c:pt>
                <c:pt idx="2">
                  <c:v>3.5</c:v>
                </c:pt>
                <c:pt idx="3">
                  <c:v>3.7</c:v>
                </c:pt>
                <c:pt idx="4">
                  <c:v>2.1949999999999998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BCE-4E51-AA66-AEB51FF1BC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101159928"/>
        <c:axId val="-2100718248"/>
      </c:areaChart>
      <c:catAx>
        <c:axId val="-2101159928"/>
        <c:scaling>
          <c:orientation val="minMax"/>
        </c:scaling>
        <c:delete val="0"/>
        <c:axPos val="b"/>
        <c:majorGridlines>
          <c:spPr>
            <a:ln w="9525">
              <a:solidFill>
                <a:srgbClr val="282B2D"/>
              </a:solidFill>
            </a:ln>
          </c:spPr>
        </c:majorGridlines>
        <c:title>
          <c:tx>
            <c:rich>
              <a:bodyPr/>
              <a:lstStyle/>
              <a:p>
                <a:r>
                  <a:rPr lang="en-US" sz="1050">
                    <a:solidFill>
                      <a:srgbClr val="F5F5F5"/>
                    </a:solidFill>
                    <a:latin typeface="Century Gothic"/>
                  </a:rPr>
                  <a:t>Year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spPr>
          <a:ln>
            <a:solidFill>
              <a:srgbClr val="000000">
                <a:alpha val="10000"/>
              </a:srgbClr>
            </a:solidFill>
          </a:ln>
        </c:spPr>
        <c:txPr>
          <a:bodyPr/>
          <a:lstStyle/>
          <a:p>
            <a:pPr>
              <a:defRPr sz="900">
                <a:solidFill>
                  <a:srgbClr val="F5F5F5"/>
                </a:solidFill>
                <a:latin typeface="Century Gothic"/>
              </a:defRPr>
            </a:pPr>
            <a:endParaRPr lang="en-US"/>
          </a:p>
        </c:txPr>
        <c:crossAx val="-2100718248"/>
        <c:crosses val="autoZero"/>
        <c:auto val="1"/>
        <c:lblAlgn val="ctr"/>
        <c:lblOffset val="100"/>
        <c:noMultiLvlLbl val="0"/>
      </c:catAx>
      <c:valAx>
        <c:axId val="-2100718248"/>
        <c:scaling>
          <c:orientation val="minMax"/>
          <c:max val="4"/>
          <c:min val="0"/>
        </c:scaling>
        <c:delete val="0"/>
        <c:axPos val="l"/>
        <c:majorGridlines>
          <c:spPr>
            <a:ln w="9525">
              <a:solidFill>
                <a:srgbClr val="282B2D"/>
              </a:solidFill>
            </a:ln>
          </c:spPr>
        </c:majorGridlines>
        <c:title>
          <c:tx>
            <c:rich>
              <a:bodyPr/>
              <a:lstStyle/>
              <a:p>
                <a:r>
                  <a:rPr lang="en-US" sz="1050">
                    <a:solidFill>
                      <a:srgbClr val="F5F5F5"/>
                    </a:solidFill>
                    <a:latin typeface="Century Gothic"/>
                  </a:rPr>
                  <a:t>Population (millions)</a:t>
                </a:r>
              </a:p>
            </c:rich>
          </c:tx>
          <c:overlay val="0"/>
        </c:title>
        <c:numFmt formatCode="0.0" sourceLinked="0"/>
        <c:majorTickMark val="out"/>
        <c:minorTickMark val="none"/>
        <c:tickLblPos val="nextTo"/>
        <c:spPr>
          <a:ln>
            <a:solidFill>
              <a:srgbClr val="000000">
                <a:alpha val="10000"/>
              </a:srgbClr>
            </a:solidFill>
          </a:ln>
        </c:spPr>
        <c:txPr>
          <a:bodyPr/>
          <a:lstStyle/>
          <a:p>
            <a:pPr>
              <a:defRPr sz="900">
                <a:solidFill>
                  <a:srgbClr val="F5F5F5"/>
                </a:solidFill>
                <a:latin typeface="Century Gothic"/>
              </a:defRPr>
            </a:pPr>
            <a:endParaRPr lang="en-US"/>
          </a:p>
        </c:txPr>
        <c:crossAx val="-2101159928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c:style val="2"/>
  <c:chart>
    <c:title>
      <c:tx>
        <c:rich>
          <a:bodyPr/>
          <a:lstStyle/>
          <a:p>
            <a:r>
              <a:rPr lang="en-US" sz="1200" b="1">
                <a:solidFill>
                  <a:srgbClr val="D4B896"/>
                </a:solidFill>
              </a:rPr>
              <a:t>WA Population Growth Forecast 2025-2043</a:t>
            </a:r>
          </a:p>
        </c:rich>
      </c:tx>
      <c:overlay val="0"/>
    </c:title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WA Population</c:v>
                </c:pt>
              </c:strCache>
            </c:strRef>
          </c:tx>
          <c:spPr>
            <a:solidFill>
              <a:srgbClr val="D4B896">
                <a:alpha val="10000"/>
              </a:srgbClr>
            </a:solidFill>
            <a:ln w="28575">
              <a:solidFill>
                <a:srgbClr val="D4B896"/>
              </a:solidFill>
            </a:ln>
          </c:spPr>
          <c:cat>
            <c:strRef>
              <c:f>Sheet1!$A$2:$A$5</c:f>
              <c:strCache>
                <c:ptCount val="4"/>
                <c:pt idx="0">
                  <c:v>2025</c:v>
                </c:pt>
                <c:pt idx="1">
                  <c:v>2033</c:v>
                </c:pt>
                <c:pt idx="2">
                  <c:v>2039</c:v>
                </c:pt>
                <c:pt idx="3">
                  <c:v>2043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3.5</c:v>
                </c:pt>
                <c:pt idx="2">
                  <c:v>3.8</c:v>
                </c:pt>
                <c:pt idx="3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AEA-46D7-B6C3-715C2252B6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101159928"/>
        <c:axId val="-2100718248"/>
      </c:areaChart>
      <c:catAx>
        <c:axId val="-2101159928"/>
        <c:scaling>
          <c:orientation val="minMax"/>
        </c:scaling>
        <c:delete val="0"/>
        <c:axPos val="b"/>
        <c:majorGridlines>
          <c:spPr>
            <a:ln w="9525">
              <a:solidFill>
                <a:srgbClr val="262828"/>
              </a:solidFill>
            </a:ln>
          </c:spPr>
        </c:majorGridlines>
        <c:title>
          <c:tx>
            <c:rich>
              <a:bodyPr/>
              <a:lstStyle/>
              <a:p>
                <a:r>
                  <a:rPr lang="en-US" sz="1050">
                    <a:solidFill>
                      <a:srgbClr val="E8DDD0"/>
                    </a:solidFill>
                  </a:rPr>
                  <a:t>Year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spPr>
          <a:ln>
            <a:solidFill>
              <a:srgbClr val="000000">
                <a:alpha val="10000"/>
              </a:srgbClr>
            </a:solidFill>
          </a:ln>
        </c:spPr>
        <c:txPr>
          <a:bodyPr/>
          <a:lstStyle/>
          <a:p>
            <a:pPr>
              <a:defRPr sz="900">
                <a:solidFill>
                  <a:srgbClr val="E8DDD0"/>
                </a:solidFill>
                <a:latin typeface="Times New Roman"/>
              </a:defRPr>
            </a:pPr>
            <a:endParaRPr lang="en-US"/>
          </a:p>
        </c:txPr>
        <c:crossAx val="-2100718248"/>
        <c:crosses val="autoZero"/>
        <c:auto val="1"/>
        <c:lblAlgn val="ctr"/>
        <c:lblOffset val="100"/>
        <c:noMultiLvlLbl val="0"/>
      </c:catAx>
      <c:valAx>
        <c:axId val="-2100718248"/>
        <c:scaling>
          <c:orientation val="minMax"/>
          <c:max val="4.5"/>
          <c:min val="2.5"/>
        </c:scaling>
        <c:delete val="0"/>
        <c:axPos val="l"/>
        <c:majorGridlines>
          <c:spPr>
            <a:ln w="9525">
              <a:solidFill>
                <a:srgbClr val="262828"/>
              </a:solidFill>
            </a:ln>
          </c:spPr>
        </c:majorGridlines>
        <c:title>
          <c:tx>
            <c:rich>
              <a:bodyPr/>
              <a:lstStyle/>
              <a:p>
                <a:r>
                  <a:rPr lang="en-US" sz="1050">
                    <a:solidFill>
                      <a:srgbClr val="E8DDD0"/>
                    </a:solidFill>
                  </a:rPr>
                  <a:t>Population (millions)</a:t>
                </a:r>
              </a:p>
            </c:rich>
          </c:tx>
          <c:overlay val="0"/>
        </c:title>
        <c:numFmt formatCode="0.0" sourceLinked="0"/>
        <c:majorTickMark val="out"/>
        <c:minorTickMark val="none"/>
        <c:tickLblPos val="nextTo"/>
        <c:spPr>
          <a:ln>
            <a:solidFill>
              <a:srgbClr val="000000">
                <a:alpha val="10000"/>
              </a:srgbClr>
            </a:solidFill>
          </a:ln>
        </c:spPr>
        <c:txPr>
          <a:bodyPr/>
          <a:lstStyle/>
          <a:p>
            <a:pPr>
              <a:defRPr sz="900">
                <a:solidFill>
                  <a:srgbClr val="E8DDD0"/>
                </a:solidFill>
                <a:latin typeface="Times New Roman"/>
              </a:defRPr>
            </a:pPr>
            <a:endParaRPr lang="en-US"/>
          </a:p>
        </c:txPr>
        <c:crossAx val="-2101159928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atim-my.sharepoint.com/personal/billyh_ati-mirage_com_au/Documents/Microsoft%20Copilot%20Chat%20Files/Corporate%20Business%20Plan%202025-26%20-%202028-29%20updated%20Sept%202025.pdf?web=1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curtin.edu.au/news/media-release/wa-population-to-hit-3-5-million-by-2033-as-resources-driven-migration-reshapes-housing-and-workforce-pressures-report/" TargetMode="External"/><Relationship Id="rId3" Type="http://schemas.openxmlformats.org/officeDocument/2006/relationships/hyperlink" Target="https://atim-my.sharepoint.com/personal/billyh_ati-mirage_com_au/Documents/Backup%20of%20Drive%20-%202-9-25/Old/WA_Population_Growth_Report%20%281%29.pdf?web=1" TargetMode="External"/><Relationship Id="rId7" Type="http://schemas.openxmlformats.org/officeDocument/2006/relationships/hyperlink" Target="https://perthisok.com/news/perth-western-australia-population-forecasts-bcec/" TargetMode="External"/><Relationship Id="rId2" Type="http://schemas.openxmlformats.org/officeDocument/2006/relationships/hyperlink" Target="https://atim-my.sharepoint.com/personal/billyh_ati-mirage_com_au/Documents/Backup%20of%20Drive%20-%202-9-25/Old/wa_population_growth_report.pdf?web=1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forecast.id.com.au/perth" TargetMode="External"/><Relationship Id="rId5" Type="http://schemas.openxmlformats.org/officeDocument/2006/relationships/hyperlink" Target="https://www.wa.gov.au/organisation/department-of-planning-lands-and-heritage/western-australia-tomorrow-12-population-forecasts" TargetMode="External"/><Relationship Id="rId4" Type="http://schemas.openxmlformats.org/officeDocument/2006/relationships/hyperlink" Target="https://atim-my.sharepoint.com/personal/billyh_ati-mirage_com_au/Documents/Microsoft%20Copilot%20Chat%20Files/Corporate%20Business%20Plan%202025-26%20-%202028-29%20updated%20Sept%202025.pdf?web=1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hyperlink" Target="https://atim-my.sharepoint.com/personal/billyh_ati-mirage_com_au/Documents/Backup%20of%20Drive%20-%202-9-25/Old/wa_population_growth_report.pdf?web=1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atim-my.sharepoint.com/personal/billyh_ati-mirage_com_au/Documents/Backup%20of%20Drive%20-%202-9-25/Old/WA_Population_Growth_Report%20%281%29.pdf?web=1" TargetMode="External"/><Relationship Id="rId2" Type="http://schemas.openxmlformats.org/officeDocument/2006/relationships/image" Target="../media/image2.sv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erthisok.com/news/perth-western-australia-population-forecasts-bcec/" TargetMode="External"/><Relationship Id="rId2" Type="http://schemas.openxmlformats.org/officeDocument/2006/relationships/hyperlink" Target="https://atim-my.sharepoint.com/personal/billyh_ati-mirage_com_au/Documents/Backup%20of%20Drive%20-%202-9-25/Old/WA_Population_Growth_Report%20%281%29.pdf?web=1" TargetMode="Externa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urtin.edu.au/news/media-release/wa-population-to-hit-3-5-million-by-2033-as-resources-driven-migration-reshapes-housing-and-workforce-pressures-report/" TargetMode="External"/><Relationship Id="rId2" Type="http://schemas.openxmlformats.org/officeDocument/2006/relationships/hyperlink" Target="https://perthisok.com/news/perth-western-australia-population-forecasts-bcec/" TargetMode="Externa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3.xml"/><Relationship Id="rId4" Type="http://schemas.openxmlformats.org/officeDocument/2006/relationships/hyperlink" Target="https://www.wa.gov.au/organisation/department-of-planning-lands-and-heritage/western-australia-tomorrow-12-population-forecasts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a.gov.au/organisation/department-of-planning-lands-and-heritage/western-australia-tomorrow-12-population-forecas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atim-my.sharepoint.com/personal/billyh_ati-mirage_com_au/Documents/Microsoft%20Copilot%20Chat%20Files/Corporate%20Business%20Plan%202025-26%20-%202028-29%20updated%20Sept%202025.pdf?web=1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atim-my.sharepoint.com/personal/billyh_ati-mirage_com_au/Documents/Microsoft%20Copilot%20Chat%20Files/Corporate%20Business%20Plan%202025-26%20-%202028-29%20updated%20Sept%202025.pdf?web=1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atim-my.sharepoint.com/personal/billyh_ati-mirage_com_au/Documents/Microsoft%20Copilot%20Chat%20Files/Corporate%20Business%20Plan%202025-26%20-%202028-29%20updated%20Sept%202025.pdf?web=1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curtin.edu.au/news/media-release/wa-population-to-hit-3-5-million-by-2033-as-resources-driven-migration-reshapes-housing-and-workforce-pressures-report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11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72249" y="1747942"/>
            <a:ext cx="10647046" cy="202016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4376" b="0" i="0">
                <a:solidFill>
                  <a:srgbClr val="FF3366"/>
                </a:solidFill>
                <a:latin typeface="Georgia"/>
              </a:rPr>
              <a:t>Perth &amp; Western Australia: Demographic Transformation and Growth Trajectory to 2050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50954" y="4138211"/>
            <a:ext cx="4289636" cy="19069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en-GB" sz="1239" b="0" i="0">
                <a:solidFill>
                  <a:srgbClr val="E0E6ED"/>
                </a:solidFill>
                <a:latin typeface="Century Gothic"/>
              </a:rPr>
              <a:t>Future Projections and Strategic Implications for Business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67606" y="5785102"/>
            <a:ext cx="256480" cy="13862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en-GB" sz="901" b="0" i="0">
                <a:solidFill>
                  <a:srgbClr val="FF3366"/>
                </a:solidFill>
                <a:latin typeface="Century Gothic"/>
              </a:rPr>
              <a:t>2026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11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857250" y="853380"/>
            <a:ext cx="5124450" cy="1328737"/>
          </a:xfrm>
          <a:prstGeom prst="roundRect">
            <a:avLst>
              <a:gd name="adj" fmla="val 11469"/>
            </a:avLst>
          </a:prstGeom>
          <a:solidFill>
            <a:srgbClr val="00D4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ounded Rectangle 2"/>
          <p:cNvSpPr/>
          <p:nvPr/>
        </p:nvSpPr>
        <p:spPr>
          <a:xfrm>
            <a:off x="6210300" y="853380"/>
            <a:ext cx="5124450" cy="1328737"/>
          </a:xfrm>
          <a:prstGeom prst="roundRect">
            <a:avLst>
              <a:gd name="adj" fmla="val 11469"/>
            </a:avLst>
          </a:prstGeom>
          <a:solidFill>
            <a:srgbClr val="00D4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304792" y="323841"/>
            <a:ext cx="3598742" cy="35439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l"/>
            <a:r>
              <a:rPr lang="en-GB" sz="2303" b="0" i="0">
                <a:solidFill>
                  <a:srgbClr val="FF3366"/>
                </a:solidFill>
                <a:latin typeface="Georgia"/>
              </a:rPr>
              <a:t>Strategic Planning for 2050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46666" y="1072428"/>
            <a:ext cx="1545295" cy="3897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en-GB" sz="2533" b="0" i="0">
                <a:solidFill>
                  <a:srgbClr val="E0E6ED"/>
                </a:solidFill>
                <a:latin typeface="Georgia"/>
              </a:rPr>
              <a:t>3.5 million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26333" y="1536463"/>
            <a:ext cx="3986112" cy="34689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1127" b="0" i="0">
                <a:solidFill>
                  <a:srgbClr val="E0E6ED"/>
                </a:solidFill>
                <a:latin typeface="Century Gothic"/>
              </a:rPr>
              <a:t>WA residents by 2050 requiring comprehensive service infrastructure and housing stock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58542" y="1072428"/>
            <a:ext cx="1027524" cy="3897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en-GB" sz="2533" b="0" i="0">
                <a:solidFill>
                  <a:srgbClr val="E0E6ED"/>
                </a:solidFill>
                <a:latin typeface="Georgia"/>
              </a:rPr>
              <a:t>55,000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538302" y="1536463"/>
            <a:ext cx="4467857" cy="34689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1127" b="0" i="0">
                <a:solidFill>
                  <a:srgbClr val="E0E6ED"/>
                </a:solidFill>
                <a:latin typeface="Century Gothic"/>
              </a:rPr>
              <a:t>Residents targeted for City of Perth by 2036 representing 59% increase from current population</a:t>
            </a:r>
            <a:r>
              <a:rPr lang="en-GB" sz="845" b="0" i="0">
                <a:solidFill>
                  <a:srgbClr val="FF3366"/>
                </a:solidFill>
                <a:latin typeface="Century Gothic"/>
              </a:rPr>
              <a:t> </a:t>
            </a:r>
            <a:r>
              <a:rPr lang="en-GB" sz="845" b="0" i="0">
                <a:solidFill>
                  <a:srgbClr val="FF3366"/>
                </a:solidFill>
                <a:latin typeface="Century Gothic"/>
                <a:hlinkClick r:id="rId2" tooltip="Corporate Business Plan 2025-26 - 2028-29 updated Sep...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[3]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7228" y="2456346"/>
            <a:ext cx="10477237" cy="395294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213265" indent="-213265" algn="l">
              <a:lnSpc>
                <a:spcPts val="2301"/>
              </a:lnSpc>
              <a:spcBef>
                <a:spcPts val="0"/>
              </a:spcBef>
              <a:spcAft>
                <a:spcPts val="0"/>
              </a:spcAft>
              <a:buClr>
                <a:srgbClr val="FF3366"/>
              </a:buClr>
              <a:buSzPct val="100000"/>
              <a:buFont typeface="Century Gothic" charset="0"/>
              <a:buChar char="●"/>
            </a:pPr>
            <a:r>
              <a:rPr lang="en-GB" sz="1352" b="0" i="0">
                <a:solidFill>
                  <a:srgbClr val="FFFFFF"/>
                </a:solidFill>
                <a:latin typeface="Century Gothic"/>
              </a:rPr>
              <a:t>Perth and Peel frameworks define urban form for next 30 years, limiting unsustainable sprawl while encouraging housing diversity to meet evolving community needs</a:t>
            </a:r>
          </a:p>
          <a:p>
            <a:pPr marL="213265" indent="-213265" algn="l">
              <a:lnSpc>
                <a:spcPts val="2301"/>
              </a:lnSpc>
              <a:spcBef>
                <a:spcPts val="719"/>
              </a:spcBef>
              <a:spcAft>
                <a:spcPts val="0"/>
              </a:spcAft>
              <a:buClr>
                <a:srgbClr val="FF3366"/>
              </a:buClr>
              <a:buSzPct val="100000"/>
              <a:buFont typeface="Century Gothic" charset="0"/>
              <a:buChar char="●"/>
            </a:pPr>
            <a:r>
              <a:rPr lang="en-GB" sz="1352" b="0" i="0">
                <a:solidFill>
                  <a:srgbClr val="FFFFFF"/>
                </a:solidFill>
                <a:latin typeface="Century Gothic"/>
              </a:rPr>
              <a:t>Climate action planning and sustainability strategy alignment critical as rapid growth intensifies resource demands and environmental pressures</a:t>
            </a:r>
          </a:p>
          <a:p>
            <a:pPr marL="213265" indent="-213265" algn="l">
              <a:lnSpc>
                <a:spcPts val="2301"/>
              </a:lnSpc>
              <a:spcBef>
                <a:spcPts val="719"/>
              </a:spcBef>
              <a:spcAft>
                <a:spcPts val="0"/>
              </a:spcAft>
              <a:buClr>
                <a:srgbClr val="FF3366"/>
              </a:buClr>
              <a:buSzPct val="100000"/>
              <a:buFont typeface="Century Gothic" charset="0"/>
              <a:buChar char="●"/>
            </a:pPr>
            <a:r>
              <a:rPr lang="en-GB" sz="1352" b="0" i="0">
                <a:solidFill>
                  <a:srgbClr val="FFFFFF"/>
                </a:solidFill>
                <a:latin typeface="Century Gothic"/>
              </a:rPr>
              <a:t>Economic diversification beyond mining dependency essential for sustainable long-term prosperity as global energy transition accelerates</a:t>
            </a:r>
          </a:p>
          <a:p>
            <a:pPr marL="213265" indent="-213265" algn="l">
              <a:lnSpc>
                <a:spcPts val="2301"/>
              </a:lnSpc>
              <a:spcBef>
                <a:spcPts val="719"/>
              </a:spcBef>
              <a:spcAft>
                <a:spcPts val="0"/>
              </a:spcAft>
              <a:buClr>
                <a:srgbClr val="FF3366"/>
              </a:buClr>
              <a:buSzPct val="100000"/>
              <a:buFont typeface="Century Gothic" charset="0"/>
              <a:buChar char="●"/>
            </a:pPr>
            <a:r>
              <a:rPr lang="en-GB" sz="1352" b="0" i="0">
                <a:solidFill>
                  <a:srgbClr val="FFFFFF"/>
                </a:solidFill>
                <a:latin typeface="Century Gothic"/>
              </a:rPr>
              <a:t>Workforce planning must address evolving skill requirements, particularly in professional services, technology, healthcare, and education sectors supporting expanded population</a:t>
            </a:r>
          </a:p>
          <a:p>
            <a:pPr marL="213265" indent="-213265" algn="l">
              <a:lnSpc>
                <a:spcPts val="2301"/>
              </a:lnSpc>
              <a:spcBef>
                <a:spcPts val="719"/>
              </a:spcBef>
              <a:spcAft>
                <a:spcPts val="0"/>
              </a:spcAft>
              <a:buClr>
                <a:srgbClr val="FF3366"/>
              </a:buClr>
              <a:buSzPct val="100000"/>
              <a:buFont typeface="Century Gothic" charset="0"/>
              <a:buChar char="●"/>
            </a:pPr>
            <a:r>
              <a:rPr lang="en-GB" sz="1352" b="0" i="0">
                <a:solidFill>
                  <a:srgbClr val="FFFFFF"/>
                </a:solidFill>
                <a:latin typeface="Century Gothic"/>
              </a:rPr>
              <a:t>Transportation infrastructure including METRONET expansion and two-way street conversions fundamental to supporting increased residential density and reducing car dependence</a:t>
            </a:r>
          </a:p>
          <a:p>
            <a:pPr marL="213265" indent="-213265" algn="l">
              <a:lnSpc>
                <a:spcPts val="2301"/>
              </a:lnSpc>
              <a:spcBef>
                <a:spcPts val="719"/>
              </a:spcBef>
              <a:spcAft>
                <a:spcPts val="0"/>
              </a:spcAft>
              <a:buClr>
                <a:srgbClr val="FF3366"/>
              </a:buClr>
              <a:buSzPct val="100000"/>
              <a:buFont typeface="Century Gothic" charset="0"/>
              <a:buChar char="●"/>
            </a:pPr>
            <a:r>
              <a:rPr lang="en-GB" sz="1352" b="0" i="0">
                <a:solidFill>
                  <a:srgbClr val="FFFFFF"/>
                </a:solidFill>
                <a:latin typeface="Century Gothic"/>
              </a:rPr>
              <a:t>Community engagement and strategic planning renewal through 2036 Strategic Community Plan provides opportunity to align aspirations with demographic realities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11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792" y="304792"/>
            <a:ext cx="1616148" cy="4467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lang="en-GB" sz="2303" b="0" i="0">
                <a:solidFill>
                  <a:srgbClr val="FF3366"/>
                </a:solidFill>
                <a:latin typeface="Georgia"/>
              </a:rPr>
              <a:t>References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04792" y="1005755"/>
            <a:ext cx="11886902" cy="175689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274320" indent="-228600" algn="l">
              <a:lnSpc>
                <a:spcPts val="1127"/>
              </a:lnSpc>
              <a:spcAft>
                <a:spcPts val="959"/>
              </a:spcAft>
              <a:buNone/>
            </a:pPr>
            <a:r>
              <a:rPr lang="en-GB" sz="1127" b="0" i="0">
                <a:solidFill>
                  <a:srgbClr val="FF3366"/>
                </a:solidFill>
                <a:latin typeface="Century Gothic"/>
              </a:rPr>
              <a:t>[1]  </a:t>
            </a:r>
            <a:r>
              <a:rPr lang="en-GB" sz="1127" b="0" i="0">
                <a:solidFill>
                  <a:srgbClr val="FF3366"/>
                </a:solidFill>
                <a:latin typeface="Century Gothic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wa_population_growth_report</a:t>
            </a:r>
          </a:p>
          <a:p>
            <a:pPr marL="274320" indent="-228600" algn="l">
              <a:lnSpc>
                <a:spcPts val="1127"/>
              </a:lnSpc>
              <a:spcAft>
                <a:spcPts val="959"/>
              </a:spcAft>
              <a:buNone/>
            </a:pPr>
            <a:r>
              <a:rPr lang="en-GB" sz="1127" b="0" i="0">
                <a:solidFill>
                  <a:srgbClr val="FF3366"/>
                </a:solidFill>
                <a:latin typeface="Century Gothic"/>
              </a:rPr>
              <a:t>[2]  </a:t>
            </a:r>
            <a:r>
              <a:rPr lang="en-GB" sz="1127" b="0" i="0">
                <a:solidFill>
                  <a:srgbClr val="FF3366"/>
                </a:solidFill>
                <a:latin typeface="Century Gothic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WA_Population_Growth_Report (1)</a:t>
            </a:r>
          </a:p>
          <a:p>
            <a:pPr marL="274320" indent="-228600" algn="l">
              <a:lnSpc>
                <a:spcPts val="1127"/>
              </a:lnSpc>
              <a:spcAft>
                <a:spcPts val="959"/>
              </a:spcAft>
              <a:buNone/>
            </a:pPr>
            <a:r>
              <a:rPr lang="en-GB" sz="1127" b="0" i="0">
                <a:solidFill>
                  <a:srgbClr val="FF3366"/>
                </a:solidFill>
                <a:latin typeface="Century Gothic"/>
              </a:rPr>
              <a:t>[3]  </a:t>
            </a:r>
            <a:r>
              <a:rPr lang="en-GB" sz="1127" b="0" i="0">
                <a:solidFill>
                  <a:srgbClr val="FF3366"/>
                </a:solidFill>
                <a:latin typeface="Century Gothic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Corporate Business Plan 2025-26 - 2028-29 updated Sep...</a:t>
            </a:r>
          </a:p>
          <a:p>
            <a:pPr marL="274320" indent="-228600" algn="l">
              <a:lnSpc>
                <a:spcPts val="1127"/>
              </a:lnSpc>
              <a:spcAft>
                <a:spcPts val="959"/>
              </a:spcAft>
              <a:buNone/>
            </a:pPr>
            <a:r>
              <a:rPr lang="en-GB" sz="1127" b="0" i="0">
                <a:solidFill>
                  <a:srgbClr val="FF3366"/>
                </a:solidFill>
                <a:latin typeface="Century Gothic"/>
              </a:rPr>
              <a:t>[4]  </a:t>
            </a:r>
            <a:r>
              <a:rPr lang="en-GB" sz="1127" b="0" i="0">
                <a:solidFill>
                  <a:srgbClr val="FF3366"/>
                </a:solidFill>
                <a:latin typeface="Century Gothic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Western Australia Tomorrow 12 Population Forecasts</a:t>
            </a:r>
          </a:p>
          <a:p>
            <a:pPr marL="274320" indent="-228600" algn="l">
              <a:lnSpc>
                <a:spcPts val="1127"/>
              </a:lnSpc>
              <a:spcAft>
                <a:spcPts val="959"/>
              </a:spcAft>
              <a:buNone/>
            </a:pPr>
            <a:r>
              <a:rPr lang="en-GB" sz="1127" b="0" i="0">
                <a:solidFill>
                  <a:srgbClr val="FF3366"/>
                </a:solidFill>
                <a:latin typeface="Century Gothic"/>
              </a:rPr>
              <a:t>[5]  </a:t>
            </a:r>
            <a:r>
              <a:rPr lang="en-GB" sz="1127" b="0" i="0">
                <a:solidFill>
                  <a:srgbClr val="FF3366"/>
                </a:solidFill>
                <a:latin typeface="Century Gothic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Home | City of Perth | Population forecast - id</a:t>
            </a:r>
          </a:p>
          <a:p>
            <a:pPr marL="274320" indent="-228600" algn="l">
              <a:lnSpc>
                <a:spcPts val="1127"/>
              </a:lnSpc>
              <a:spcAft>
                <a:spcPts val="959"/>
              </a:spcAft>
              <a:buNone/>
            </a:pPr>
            <a:r>
              <a:rPr lang="en-GB" sz="1127" b="0" i="0">
                <a:solidFill>
                  <a:srgbClr val="FF3366"/>
                </a:solidFill>
                <a:latin typeface="Century Gothic"/>
              </a:rPr>
              <a:t>[6]  </a:t>
            </a:r>
            <a:r>
              <a:rPr lang="en-GB" sz="1127" b="0" i="0">
                <a:solidFill>
                  <a:srgbClr val="FF3366"/>
                </a:solidFill>
                <a:latin typeface="Century Gothic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WA’s population set to hit 4 million by 2043, new rep...</a:t>
            </a:r>
          </a:p>
          <a:p>
            <a:pPr marL="274320" indent="-228600" algn="l">
              <a:lnSpc>
                <a:spcPts val="1127"/>
              </a:lnSpc>
              <a:spcAft>
                <a:spcPts val="959"/>
              </a:spcAft>
              <a:buNone/>
            </a:pPr>
            <a:r>
              <a:rPr lang="en-GB" sz="1127" b="0" i="0">
                <a:solidFill>
                  <a:srgbClr val="FF3366"/>
                </a:solidFill>
                <a:latin typeface="Century Gothic"/>
              </a:rPr>
              <a:t>[7]  </a:t>
            </a:r>
            <a:r>
              <a:rPr lang="en-GB" sz="1127" b="0" i="0">
                <a:solidFill>
                  <a:srgbClr val="FF3366"/>
                </a:solidFill>
                <a:latin typeface="Century Gothic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WA population to hit 3.5 million by 2033 as resources...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11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4792" y="323841"/>
            <a:ext cx="6000040" cy="35439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l"/>
            <a:r>
              <a:rPr lang="en-GB" sz="2303" b="0" i="0">
                <a:solidFill>
                  <a:srgbClr val="FF3366"/>
                </a:solidFill>
                <a:latin typeface="Georgia"/>
              </a:rPr>
              <a:t>Western Australia Reaches Historic Milestone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080070" y="493468"/>
            <a:ext cx="4031553" cy="106349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en-GB" sz="6911" b="0" i="0">
                <a:solidFill>
                  <a:srgbClr val="FF3366"/>
                </a:solidFill>
                <a:latin typeface="Georgia"/>
              </a:rPr>
              <a:t>3,008,697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124079" y="1713783"/>
            <a:ext cx="3943387" cy="24282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en-GB" sz="1578" b="0" i="0">
                <a:solidFill>
                  <a:srgbClr val="FFFFFF"/>
                </a:solidFill>
                <a:latin typeface="Century Gothic"/>
              </a:rPr>
              <a:t>Total WA Population (December 2024)</a:t>
            </a:r>
            <a:r>
              <a:rPr lang="en-GB" sz="957" b="0" i="0">
                <a:solidFill>
                  <a:srgbClr val="FF3366"/>
                </a:solidFill>
                <a:latin typeface="Century Gothic"/>
              </a:rPr>
              <a:t> </a:t>
            </a:r>
            <a:r>
              <a:rPr lang="en-GB" sz="957" b="0" i="0">
                <a:solidFill>
                  <a:srgbClr val="FF3366"/>
                </a:solidFill>
                <a:latin typeface="Century Gothic"/>
                <a:hlinkClick r:id="rId2" tooltip="wa_population_growth_report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[1]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30899" y="5161527"/>
            <a:ext cx="718145" cy="3897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en-GB" sz="2533" b="0" i="0">
                <a:solidFill>
                  <a:srgbClr val="FF3366"/>
                </a:solidFill>
                <a:latin typeface="Georgia"/>
              </a:rPr>
              <a:t>2.4%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50156" y="5595053"/>
            <a:ext cx="1679483" cy="34689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1127" b="0" i="0">
                <a:solidFill>
                  <a:srgbClr val="E0E6ED"/>
                </a:solidFill>
                <a:latin typeface="Century Gothic"/>
              </a:rPr>
              <a:t>Annual Growth Rate</a:t>
            </a:r>
            <a:r>
              <a:rPr lang="en-GB" sz="845" b="0" i="0">
                <a:solidFill>
                  <a:srgbClr val="FF3366"/>
                </a:solidFill>
                <a:latin typeface="Century Gothic"/>
              </a:rPr>
              <a:t> </a:t>
            </a:r>
            <a:r>
              <a:rPr lang="en-GB" sz="845" b="0" i="0">
                <a:solidFill>
                  <a:srgbClr val="FF3366"/>
                </a:solidFill>
                <a:latin typeface="Century Gothic"/>
                <a:hlinkClick r:id="rId2" tooltip="wa_population_growth_report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[1]</a:t>
            </a:r>
          </a:p>
          <a:p>
            <a:pPr algn="ctr"/>
            <a:r>
              <a:rPr lang="en-GB" sz="1127" b="0" i="0">
                <a:solidFill>
                  <a:srgbClr val="E0E6ED"/>
                </a:solidFill>
                <a:latin typeface="Century Gothic"/>
              </a:rPr>
              <a:t>(Fastest in Australia)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33568" y="5161527"/>
            <a:ext cx="724557" cy="3897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en-GB" sz="2533" b="0" i="0">
                <a:solidFill>
                  <a:srgbClr val="FF3366"/>
                </a:solidFill>
                <a:latin typeface="Georgia"/>
              </a:rPr>
              <a:t>0.5%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01985" y="5595053"/>
            <a:ext cx="1987724" cy="17344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en-GB" sz="1127" b="0" i="0">
                <a:solidFill>
                  <a:srgbClr val="E0E6ED"/>
                </a:solidFill>
                <a:latin typeface="Century Gothic"/>
              </a:rPr>
              <a:t>Quarterly Growth Q4 2024</a:t>
            </a:r>
            <a:r>
              <a:rPr lang="en-GB" sz="845" b="0" i="0">
                <a:solidFill>
                  <a:srgbClr val="FF3366"/>
                </a:solidFill>
                <a:latin typeface="Century Gothic"/>
              </a:rPr>
              <a:t> </a:t>
            </a:r>
            <a:r>
              <a:rPr lang="en-GB" sz="845" b="0" i="0">
                <a:solidFill>
                  <a:srgbClr val="FF3366"/>
                </a:solidFill>
                <a:latin typeface="Century Gothic"/>
                <a:hlinkClick r:id="rId2" tooltip="wa_population_growth_report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[1]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973032" y="5161527"/>
            <a:ext cx="657231" cy="3897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en-GB" sz="2533" b="0" i="0">
                <a:solidFill>
                  <a:srgbClr val="FF3366"/>
                </a:solidFill>
                <a:latin typeface="Georgia"/>
              </a:rPr>
              <a:t>1.7%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557451" y="5595053"/>
            <a:ext cx="1488541" cy="34689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1127" b="0" i="0">
                <a:solidFill>
                  <a:srgbClr val="E0E6ED"/>
                </a:solidFill>
                <a:latin typeface="Century Gothic"/>
              </a:rPr>
              <a:t>National Average</a:t>
            </a:r>
            <a:r>
              <a:rPr lang="en-GB" sz="845" b="0" i="0">
                <a:solidFill>
                  <a:srgbClr val="FF3366"/>
                </a:solidFill>
                <a:latin typeface="Century Gothic"/>
              </a:rPr>
              <a:t> </a:t>
            </a:r>
            <a:r>
              <a:rPr lang="en-GB" sz="845" b="0" i="0">
                <a:solidFill>
                  <a:srgbClr val="FF3366"/>
                </a:solidFill>
                <a:latin typeface="Century Gothic"/>
                <a:hlinkClick r:id="rId2" tooltip="wa_population_growth_report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[1]</a:t>
            </a:r>
          </a:p>
          <a:p>
            <a:pPr algn="ctr"/>
            <a:r>
              <a:rPr lang="en-GB" sz="1127" b="0" i="0">
                <a:solidFill>
                  <a:srgbClr val="E0E6ED"/>
                </a:solidFill>
                <a:latin typeface="Century Gothic"/>
              </a:rPr>
              <a:t>Growth Rate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182509" y="6354950"/>
            <a:ext cx="7826675" cy="38959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1266" b="0" i="1">
                <a:solidFill>
                  <a:srgbClr val="E0E6ED"/>
                </a:solidFill>
                <a:latin typeface="Georgia"/>
              </a:rPr>
              <a:t>Western Australia's</a:t>
            </a:r>
            <a:r>
              <a:rPr lang="en-GB" sz="1107" b="1" i="1">
                <a:solidFill>
                  <a:srgbClr val="FF3366"/>
                </a:solidFill>
                <a:latin typeface="Georgia"/>
              </a:rPr>
              <a:t> growth rate</a:t>
            </a:r>
            <a:r>
              <a:rPr lang="en-GB" sz="1266" b="0" i="1">
                <a:solidFill>
                  <a:srgbClr val="E0E6ED"/>
                </a:solidFill>
                <a:latin typeface="Georgia"/>
              </a:rPr>
              <a:t> significantly</a:t>
            </a:r>
            <a:r>
              <a:rPr lang="en-GB" sz="1107" b="1" i="1">
                <a:solidFill>
                  <a:srgbClr val="FF3366"/>
                </a:solidFill>
                <a:latin typeface="Georgia"/>
              </a:rPr>
              <a:t> outpaced</a:t>
            </a:r>
            <a:r>
              <a:rPr lang="en-GB" sz="1266" b="0" i="1">
                <a:solidFill>
                  <a:srgbClr val="E0E6ED"/>
                </a:solidFill>
                <a:latin typeface="Georgia"/>
              </a:rPr>
              <a:t> the national average, driven by strong</a:t>
            </a:r>
            <a:r>
              <a:rPr lang="en-GB" sz="1107" b="1" i="1">
                <a:solidFill>
                  <a:srgbClr val="FF3366"/>
                </a:solidFill>
                <a:latin typeface="Georgia"/>
              </a:rPr>
              <a:t> economic performance</a:t>
            </a:r>
            <a:r>
              <a:rPr lang="en-GB" sz="1266" b="0" i="1">
                <a:solidFill>
                  <a:srgbClr val="E0E6ED"/>
                </a:solidFill>
                <a:latin typeface="Georgia"/>
              </a:rPr>
              <a:t> and</a:t>
            </a:r>
            <a:r>
              <a:rPr lang="en-GB" sz="1107" b="1" i="1">
                <a:solidFill>
                  <a:srgbClr val="FF3366"/>
                </a:solidFill>
                <a:latin typeface="Georgia"/>
              </a:rPr>
              <a:t> migration appeal</a:t>
            </a:r>
          </a:p>
        </p:txBody>
      </p:sp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8876207"/>
              </p:ext>
            </p:extLst>
          </p:nvPr>
        </p:nvGraphicFramePr>
        <p:xfrm>
          <a:off x="4190895" y="2129147"/>
          <a:ext cx="3809904" cy="28574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11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80B0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ounded Rectangle 2"/>
          <p:cNvSpPr/>
          <p:nvPr/>
        </p:nvSpPr>
        <p:spPr>
          <a:xfrm>
            <a:off x="304800" y="909191"/>
            <a:ext cx="5486400" cy="1019472"/>
          </a:xfrm>
          <a:prstGeom prst="roundRect">
            <a:avLst>
              <a:gd name="adj" fmla="val 14948"/>
            </a:avLst>
          </a:prstGeom>
          <a:solidFill>
            <a:srgbClr val="00D4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Picture 3" descr="image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933581" y="2176259"/>
            <a:ext cx="228683" cy="266678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304800" y="2690663"/>
            <a:ext cx="5486400" cy="1248072"/>
          </a:xfrm>
          <a:prstGeom prst="roundRect">
            <a:avLst>
              <a:gd name="adj" fmla="val 12210"/>
            </a:avLst>
          </a:prstGeom>
          <a:solidFill>
            <a:srgbClr val="00D4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6" name="Picture 5" descr="image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933581" y="4186281"/>
            <a:ext cx="228683" cy="266678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304800" y="4700736"/>
            <a:ext cx="5486400" cy="1248072"/>
          </a:xfrm>
          <a:prstGeom prst="roundRect">
            <a:avLst>
              <a:gd name="adj" fmla="val 12210"/>
            </a:avLst>
          </a:prstGeom>
          <a:solidFill>
            <a:srgbClr val="00D4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ounded Rectangle 7"/>
          <p:cNvSpPr/>
          <p:nvPr/>
        </p:nvSpPr>
        <p:spPr>
          <a:xfrm>
            <a:off x="6400800" y="1857821"/>
            <a:ext cx="5486400" cy="762000"/>
          </a:xfrm>
          <a:prstGeom prst="roundRect">
            <a:avLst>
              <a:gd name="adj" fmla="val 20000"/>
            </a:avLst>
          </a:prstGeom>
          <a:solidFill>
            <a:srgbClr val="00D4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ounded Rectangle 8"/>
          <p:cNvSpPr/>
          <p:nvPr/>
        </p:nvSpPr>
        <p:spPr>
          <a:xfrm>
            <a:off x="6400800" y="2772221"/>
            <a:ext cx="5486400" cy="762000"/>
          </a:xfrm>
          <a:prstGeom prst="roundRect">
            <a:avLst>
              <a:gd name="adj" fmla="val 20000"/>
            </a:avLst>
          </a:prstGeom>
          <a:solidFill>
            <a:srgbClr val="00D4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ounded Rectangle 9"/>
          <p:cNvSpPr/>
          <p:nvPr/>
        </p:nvSpPr>
        <p:spPr>
          <a:xfrm>
            <a:off x="6400800" y="3686621"/>
            <a:ext cx="5486400" cy="762000"/>
          </a:xfrm>
          <a:prstGeom prst="roundRect">
            <a:avLst>
              <a:gd name="adj" fmla="val 20000"/>
            </a:avLst>
          </a:prstGeom>
          <a:solidFill>
            <a:srgbClr val="00D4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533386" y="1147287"/>
            <a:ext cx="1461753" cy="22859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l"/>
            <a:r>
              <a:rPr lang="en-GB" sz="1496" b="0" i="0">
                <a:solidFill>
                  <a:srgbClr val="E0E6ED"/>
                </a:solidFill>
                <a:latin typeface="Georgia"/>
              </a:rPr>
              <a:t>Natural Increase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33386" y="1490476"/>
            <a:ext cx="4693593" cy="17344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l"/>
            <a:r>
              <a:rPr lang="en-GB" sz="1127" b="0" i="0">
                <a:solidFill>
                  <a:srgbClr val="E0E6ED"/>
                </a:solidFill>
                <a:latin typeface="Century Gothic"/>
              </a:rPr>
              <a:t>Births exceed deaths, providing steady baseline population growth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33386" y="2928715"/>
            <a:ext cx="2074909" cy="22859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l"/>
            <a:r>
              <a:rPr lang="en-GB" sz="1496" b="0" i="0">
                <a:solidFill>
                  <a:srgbClr val="E0E6ED"/>
                </a:solidFill>
                <a:latin typeface="Georgia"/>
              </a:rPr>
              <a:t>Net Overseas Migration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33386" y="3271904"/>
            <a:ext cx="4859860" cy="17344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lang="en-GB" sz="1127" b="0" i="0">
                <a:solidFill>
                  <a:srgbClr val="E0E6ED"/>
                </a:solidFill>
                <a:latin typeface="Century Gothic"/>
              </a:rPr>
              <a:t>International arrivals drawn by economic prosperity and quality of life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33386" y="4938737"/>
            <a:ext cx="1779046" cy="22859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l"/>
            <a:r>
              <a:rPr lang="en-GB" sz="1496" b="0" i="0">
                <a:solidFill>
                  <a:srgbClr val="E0E6ED"/>
                </a:solidFill>
                <a:latin typeface="Georgia"/>
              </a:rPr>
              <a:t>Interstate Migration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33386" y="5281926"/>
            <a:ext cx="4099368" cy="34689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lang="en-GB" sz="1127" b="0" i="0">
                <a:solidFill>
                  <a:srgbClr val="E0E6ED"/>
                </a:solidFill>
                <a:latin typeface="Century Gothic"/>
              </a:rPr>
              <a:t>Australians relocating for mining sector jobs and lifestyle opportunities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400639" y="90782"/>
            <a:ext cx="4092467" cy="35439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l"/>
            <a:r>
              <a:rPr lang="en-GB" sz="2303" b="0" i="0">
                <a:solidFill>
                  <a:srgbClr val="FF3366"/>
                </a:solidFill>
                <a:latin typeface="Georgia"/>
              </a:rPr>
              <a:t>Three Powerful Growth Drivers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400639" y="734597"/>
            <a:ext cx="5291451" cy="62421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lang="en-GB" sz="1352" b="0" i="0">
                <a:solidFill>
                  <a:srgbClr val="FFFFFF"/>
                </a:solidFill>
                <a:latin typeface="Century Gothic"/>
              </a:rPr>
              <a:t>WA's population surge results from a distinctive combination of natural increase, robust overseas migration, and strong interstate appeal driven by economic opportunity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583396" y="2029220"/>
            <a:ext cx="4160832" cy="34689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lang="en-GB" sz="1127" b="0" i="0">
                <a:solidFill>
                  <a:srgbClr val="E0E6ED"/>
                </a:solidFill>
                <a:latin typeface="Century Gothic"/>
              </a:rPr>
              <a:t>Natural Increase: Births minus deaths contributing steady foundational growth to population base</a:t>
            </a:r>
            <a:r>
              <a:rPr lang="en-GB" sz="845" b="0" i="0">
                <a:solidFill>
                  <a:srgbClr val="FF3366"/>
                </a:solidFill>
                <a:latin typeface="Century Gothic"/>
              </a:rPr>
              <a:t> </a:t>
            </a:r>
            <a:r>
              <a:rPr lang="en-GB" sz="845" b="0" i="0">
                <a:solidFill>
                  <a:srgbClr val="FF3366"/>
                </a:solidFill>
                <a:latin typeface="Century Gothic"/>
                <a:hlinkClick r:id="rId3" tooltip="WA_Population_Growth_Report (1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[2]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583396" y="2943597"/>
            <a:ext cx="4762232" cy="34689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lang="en-GB" sz="1127" b="0" i="0">
                <a:solidFill>
                  <a:srgbClr val="E0E6ED"/>
                </a:solidFill>
                <a:latin typeface="Century Gothic"/>
              </a:rPr>
              <a:t>Overseas Migration: Significant international arrivals attracted by economic opportunities and lifestyle factors</a:t>
            </a:r>
            <a:r>
              <a:rPr lang="en-GB" sz="845" b="0" i="0">
                <a:solidFill>
                  <a:srgbClr val="FF3366"/>
                </a:solidFill>
                <a:latin typeface="Century Gothic"/>
              </a:rPr>
              <a:t> </a:t>
            </a:r>
            <a:r>
              <a:rPr lang="en-GB" sz="845" b="0" i="0">
                <a:solidFill>
                  <a:srgbClr val="FF3366"/>
                </a:solidFill>
                <a:latin typeface="Century Gothic"/>
                <a:hlinkClick r:id="rId3" tooltip="WA_Population_Growth_Report (1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[2]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583396" y="3857974"/>
            <a:ext cx="5043510" cy="34689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lang="en-GB" sz="1127" b="0" i="0">
                <a:solidFill>
                  <a:srgbClr val="E0E6ED"/>
                </a:solidFill>
                <a:latin typeface="Century Gothic"/>
              </a:rPr>
              <a:t>Interstate Migration: Residents relocating from other Australian states seeking employment and better living conditions</a:t>
            </a:r>
            <a:r>
              <a:rPr lang="en-GB" sz="845" b="0" i="0">
                <a:solidFill>
                  <a:srgbClr val="FF3366"/>
                </a:solidFill>
                <a:latin typeface="Century Gothic"/>
              </a:rPr>
              <a:t> </a:t>
            </a:r>
            <a:r>
              <a:rPr lang="en-GB" sz="845" b="0" i="0">
                <a:solidFill>
                  <a:srgbClr val="FF3366"/>
                </a:solidFill>
                <a:latin typeface="Century Gothic"/>
                <a:hlinkClick r:id="rId3" tooltip="WA_Population_Growth_Report (1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[2]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400639" y="4677104"/>
            <a:ext cx="5486262" cy="19908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167576" indent="-167576" algn="l">
              <a:lnSpc>
                <a:spcPts val="2301"/>
              </a:lnSpc>
              <a:spcBef>
                <a:spcPts val="0"/>
              </a:spcBef>
              <a:spcAft>
                <a:spcPts val="0"/>
              </a:spcAft>
              <a:buClr>
                <a:srgbClr val="FF3366"/>
              </a:buClr>
              <a:buSzPct val="100000"/>
              <a:buFont typeface="Century Gothic" charset="0"/>
              <a:buChar char="●"/>
            </a:pPr>
            <a:r>
              <a:rPr lang="en-GB" sz="1352" b="0" i="0">
                <a:solidFill>
                  <a:srgbClr val="FFFFFF"/>
                </a:solidFill>
                <a:latin typeface="Century Gothic"/>
              </a:rPr>
              <a:t>WA attracts residents due to competitive wages, robust mining employment, and desirable lifestyle</a:t>
            </a:r>
          </a:p>
          <a:p>
            <a:pPr marL="167576" indent="-167576" algn="l">
              <a:lnSpc>
                <a:spcPts val="2301"/>
              </a:lnSpc>
              <a:spcBef>
                <a:spcPts val="959"/>
              </a:spcBef>
              <a:spcAft>
                <a:spcPts val="0"/>
              </a:spcAft>
              <a:buClr>
                <a:srgbClr val="FF3366"/>
              </a:buClr>
              <a:buSzPct val="100000"/>
              <a:buFont typeface="Century Gothic" charset="0"/>
              <a:buChar char="●"/>
            </a:pPr>
            <a:r>
              <a:rPr lang="en-GB" sz="1352" b="0" i="0">
                <a:solidFill>
                  <a:srgbClr val="FFFFFF"/>
                </a:solidFill>
                <a:latin typeface="Century Gothic"/>
              </a:rPr>
              <a:t>Economic resilience and migration attractiveness reflect strong fundamentals supporting sustained expansion</a:t>
            </a:r>
          </a:p>
          <a:p>
            <a:pPr marL="167576" indent="-167576" algn="l">
              <a:lnSpc>
                <a:spcPts val="2301"/>
              </a:lnSpc>
              <a:spcBef>
                <a:spcPts val="959"/>
              </a:spcBef>
              <a:spcAft>
                <a:spcPts val="0"/>
              </a:spcAft>
              <a:buClr>
                <a:srgbClr val="FF3366"/>
              </a:buClr>
              <a:buSzPct val="100000"/>
              <a:buFont typeface="Century Gothic" charset="0"/>
              <a:buChar char="●"/>
            </a:pPr>
            <a:r>
              <a:rPr lang="en-GB" sz="1352" b="0" i="0">
                <a:solidFill>
                  <a:srgbClr val="FFFFFF"/>
                </a:solidFill>
                <a:latin typeface="Century Gothic"/>
              </a:rPr>
              <a:t>Combined migration components significantly outweigh natural increase, highlighting economic magnetism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11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6095847" cy="6857828"/>
          </a:xfrm>
          <a:prstGeom prst="rect">
            <a:avLst/>
          </a:prstGeom>
          <a:solidFill>
            <a:srgbClr val="080B0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ounded Rectangle 3"/>
          <p:cNvSpPr/>
          <p:nvPr/>
        </p:nvSpPr>
        <p:spPr>
          <a:xfrm>
            <a:off x="6400800" y="910232"/>
            <a:ext cx="5486400" cy="1206549"/>
          </a:xfrm>
          <a:prstGeom prst="roundRect">
            <a:avLst>
              <a:gd name="adj" fmla="val 12631"/>
            </a:avLst>
          </a:prstGeom>
          <a:solidFill>
            <a:srgbClr val="00D4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ounded Rectangle 4"/>
          <p:cNvSpPr/>
          <p:nvPr/>
        </p:nvSpPr>
        <p:spPr>
          <a:xfrm>
            <a:off x="6400800" y="2269182"/>
            <a:ext cx="5486400" cy="1206549"/>
          </a:xfrm>
          <a:prstGeom prst="roundRect">
            <a:avLst>
              <a:gd name="adj" fmla="val 12631"/>
            </a:avLst>
          </a:prstGeom>
          <a:solidFill>
            <a:srgbClr val="00D4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TextBox 5"/>
          <p:cNvSpPr txBox="1"/>
          <p:nvPr/>
        </p:nvSpPr>
        <p:spPr>
          <a:xfrm>
            <a:off x="304792" y="5129084"/>
            <a:ext cx="2633734" cy="17530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l"/>
            <a:r>
              <a:rPr lang="en-GB" sz="1139" b="0" i="0">
                <a:solidFill>
                  <a:srgbClr val="FF3366"/>
                </a:solidFill>
                <a:latin typeface="Times New Roman"/>
              </a:rPr>
              <a:t>Source: </a:t>
            </a:r>
            <a:r>
              <a:rPr lang="en-GB" sz="1139" b="0" i="0">
                <a:solidFill>
                  <a:srgbClr val="FF3366"/>
                </a:solidFill>
                <a:latin typeface="Times New Roman"/>
                <a:hlinkClick r:id="rId2" tooltip="WA_Population_Growth_Report (1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WA_Population_Growth_Report (1)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639" y="152098"/>
            <a:ext cx="4857099" cy="35439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l"/>
            <a:r>
              <a:rPr lang="en-GB" sz="2303" b="0" i="0">
                <a:solidFill>
                  <a:srgbClr val="FF3366"/>
                </a:solidFill>
                <a:latin typeface="Georgia"/>
              </a:rPr>
              <a:t>Perth's Accelerated Urban Expansion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629234" y="1083441"/>
            <a:ext cx="1054776" cy="3897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l"/>
            <a:r>
              <a:rPr lang="en-GB" sz="2533" b="0" i="0">
                <a:solidFill>
                  <a:srgbClr val="E0E6ED"/>
                </a:solidFill>
                <a:latin typeface="Georgia"/>
              </a:rPr>
              <a:t>48.16%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629234" y="1516967"/>
            <a:ext cx="4965526" cy="34689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lang="en-GB" sz="1127" b="0" i="0">
                <a:solidFill>
                  <a:srgbClr val="E0E6ED"/>
                </a:solidFill>
                <a:latin typeface="Century Gothic"/>
              </a:rPr>
              <a:t>projected increase from 2026 to 2046, representing addition of over 600,000 new residents</a:t>
            </a:r>
            <a:r>
              <a:rPr lang="en-GB" sz="845" b="0" i="0">
                <a:solidFill>
                  <a:srgbClr val="FF3366"/>
                </a:solidFill>
                <a:latin typeface="Century Gothic"/>
              </a:rPr>
              <a:t> </a:t>
            </a:r>
            <a:r>
              <a:rPr lang="en-GB" sz="845" b="0" i="0">
                <a:solidFill>
                  <a:srgbClr val="FF3366"/>
                </a:solidFill>
                <a:latin typeface="Century Gothic"/>
                <a:hlinkClick r:id="rId2" tooltip="WA_Population_Growth_Report (1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[5]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629234" y="2442357"/>
            <a:ext cx="599523" cy="3897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l"/>
            <a:r>
              <a:rPr lang="en-GB" sz="2533" b="0" i="0">
                <a:solidFill>
                  <a:srgbClr val="E0E6ED"/>
                </a:solidFill>
                <a:latin typeface="Georgia"/>
              </a:rPr>
              <a:t>81%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629234" y="2875882"/>
            <a:ext cx="4643618" cy="34689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lang="en-GB" sz="1127" b="0" i="0">
                <a:solidFill>
                  <a:srgbClr val="E0E6ED"/>
                </a:solidFill>
                <a:latin typeface="Century Gothic"/>
              </a:rPr>
              <a:t>of WA's population concentrated in greater Perth metropolitan region</a:t>
            </a:r>
            <a:r>
              <a:rPr lang="en-GB" sz="845" b="0" i="0">
                <a:solidFill>
                  <a:srgbClr val="FF3366"/>
                </a:solidFill>
                <a:latin typeface="Century Gothic"/>
              </a:rPr>
              <a:t> </a:t>
            </a:r>
            <a:r>
              <a:rPr lang="en-GB" sz="845" b="0" i="0">
                <a:solidFill>
                  <a:srgbClr val="FF3366"/>
                </a:solidFill>
                <a:latin typeface="Century Gothic"/>
                <a:hlinkClick r:id="rId3" tooltip="WA’s population set to hit 4 million by 2043, new rep...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[6]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00639" y="3932833"/>
            <a:ext cx="5486262" cy="233711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198085" indent="-198085" algn="l">
              <a:lnSpc>
                <a:spcPts val="2301"/>
              </a:lnSpc>
              <a:spcBef>
                <a:spcPts val="0"/>
              </a:spcBef>
              <a:spcAft>
                <a:spcPts val="0"/>
              </a:spcAft>
              <a:buClr>
                <a:srgbClr val="FF3366"/>
              </a:buClr>
              <a:buSzPct val="100000"/>
              <a:buFont typeface="Century Gothic" charset="0"/>
              <a:buChar char="●"/>
            </a:pPr>
            <a:r>
              <a:rPr lang="en-GB" sz="1352" b="0" i="0">
                <a:solidFill>
                  <a:srgbClr val="FFFFFF"/>
                </a:solidFill>
                <a:latin typeface="Century Gothic"/>
              </a:rPr>
              <a:t>Metropolitan growth averaging 2.4% annually substantially exceeds regional WA growth of 1.2%, concentrating demographic expansion</a:t>
            </a:r>
            <a:r>
              <a:rPr lang="en-GB" sz="957" b="0" i="0">
                <a:solidFill>
                  <a:srgbClr val="FF3366"/>
                </a:solidFill>
                <a:latin typeface="Century Gothic"/>
              </a:rPr>
              <a:t> </a:t>
            </a:r>
            <a:r>
              <a:rPr lang="en-GB" sz="957" b="0" i="0">
                <a:solidFill>
                  <a:srgbClr val="FF3366"/>
                </a:solidFill>
                <a:latin typeface="Century Gothic"/>
                <a:hlinkClick r:id="rId3" tooltip="WA’s population set to hit 4 million by 2043, new rep...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[6]</a:t>
            </a:r>
          </a:p>
          <a:p>
            <a:pPr marL="198085" indent="-198085" algn="l">
              <a:lnSpc>
                <a:spcPts val="2301"/>
              </a:lnSpc>
              <a:spcBef>
                <a:spcPts val="1199"/>
              </a:spcBef>
              <a:spcAft>
                <a:spcPts val="0"/>
              </a:spcAft>
              <a:buClr>
                <a:srgbClr val="FF3366"/>
              </a:buClr>
              <a:buSzPct val="100000"/>
              <a:buFont typeface="Century Gothic" charset="0"/>
              <a:buChar char="●"/>
            </a:pPr>
            <a:r>
              <a:rPr lang="en-GB" sz="1352" b="0" i="0">
                <a:solidFill>
                  <a:srgbClr val="FFFFFF"/>
                </a:solidFill>
                <a:latin typeface="Century Gothic"/>
              </a:rPr>
              <a:t>Perth ranks as Australia's fastest-growing capital city, outpacing Sydney, Melbourne, and Brisbane in percentage terms</a:t>
            </a:r>
          </a:p>
          <a:p>
            <a:pPr marL="198085" indent="-198085" algn="l">
              <a:lnSpc>
                <a:spcPts val="2301"/>
              </a:lnSpc>
              <a:spcBef>
                <a:spcPts val="1199"/>
              </a:spcBef>
              <a:spcAft>
                <a:spcPts val="0"/>
              </a:spcAft>
              <a:buClr>
                <a:srgbClr val="FF3366"/>
              </a:buClr>
              <a:buSzPct val="100000"/>
              <a:buFont typeface="Century Gothic" charset="0"/>
              <a:buChar char="●"/>
            </a:pPr>
            <a:r>
              <a:rPr lang="en-GB" sz="1352" b="0" i="0">
                <a:solidFill>
                  <a:srgbClr val="FFFFFF"/>
                </a:solidFill>
                <a:latin typeface="Century Gothic"/>
              </a:rPr>
              <a:t>City's linear coastal development pattern extending 150 kilometres creates unique infrastructure challenges</a:t>
            </a:r>
          </a:p>
        </p:txBody>
      </p:sp>
      <p:graphicFrame>
        <p:nvGraphicFramePr>
          <p:cNvPr id="3" name="Chart 2"/>
          <p:cNvGraphicFramePr>
            <a:graphicFrameLocks noGrp="1"/>
          </p:cNvGraphicFramePr>
          <p:nvPr/>
        </p:nvGraphicFramePr>
        <p:xfrm>
          <a:off x="304792" y="1547773"/>
          <a:ext cx="5486262" cy="3428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11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5847" y="0"/>
            <a:ext cx="6095847" cy="6857828"/>
          </a:xfrm>
          <a:prstGeom prst="rect">
            <a:avLst/>
          </a:prstGeom>
          <a:solidFill>
            <a:srgbClr val="080B0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304792" y="1637514"/>
            <a:ext cx="4249561" cy="35439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l"/>
            <a:r>
              <a:rPr lang="en-GB" sz="2303" b="0" i="0">
                <a:solidFill>
                  <a:srgbClr val="FF3366"/>
                </a:solidFill>
                <a:latin typeface="Georgia"/>
              </a:rPr>
              <a:t>The 4 Million Milestone by 2043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639" y="4902424"/>
            <a:ext cx="501740" cy="17530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l"/>
            <a:r>
              <a:rPr lang="en-GB" sz="1139" b="0" i="0">
                <a:solidFill>
                  <a:srgbClr val="FF3366"/>
                </a:solidFill>
                <a:latin typeface="Times New Roman"/>
              </a:rPr>
              <a:t>Sources: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0639" y="5129084"/>
            <a:ext cx="3286156" cy="17530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l"/>
            <a:r>
              <a:rPr lang="en-GB" sz="1139" b="0" i="0">
                <a:solidFill>
                  <a:srgbClr val="FF3366"/>
                </a:solidFill>
                <a:latin typeface="Times New Roman"/>
                <a:hlinkClick r:id="rId2" tooltip="WA’s population set to hit 4 million by 2043, new rep...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WA’s population set to hit 4 million by 2043, new rep...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639" y="5355743"/>
            <a:ext cx="3297378" cy="17530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l"/>
            <a:r>
              <a:rPr lang="en-GB" sz="1139" b="0" i="0">
                <a:solidFill>
                  <a:srgbClr val="FF3366"/>
                </a:solidFill>
                <a:latin typeface="Times New Roman"/>
                <a:hlinkClick r:id="rId3" tooltip="WA population to hit 3.5 million by 2033 as resources...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WA population to hit 3.5 million by 2033 as resources...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4792" y="2197392"/>
            <a:ext cx="5486262" cy="258077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182756" indent="-182756" algn="l">
              <a:lnSpc>
                <a:spcPts val="2301"/>
              </a:lnSpc>
              <a:spcBef>
                <a:spcPts val="0"/>
              </a:spcBef>
              <a:spcAft>
                <a:spcPts val="0"/>
              </a:spcAft>
              <a:buClr>
                <a:srgbClr val="FF3366"/>
              </a:buClr>
              <a:buSzPct val="100000"/>
              <a:buFont typeface="Century Gothic" charset="0"/>
              <a:buChar char="●"/>
            </a:pPr>
            <a:r>
              <a:rPr lang="en-GB" sz="1352" b="0" i="0">
                <a:solidFill>
                  <a:srgbClr val="FFFFFF"/>
                </a:solidFill>
                <a:latin typeface="Century Gothic"/>
              </a:rPr>
              <a:t>Population growth closely correlates with iron ore prices and mining investment, with 12-18 month lag between economic signals and migration response</a:t>
            </a:r>
            <a:r>
              <a:rPr lang="en-GB" sz="957" b="0" i="0">
                <a:solidFill>
                  <a:srgbClr val="FF3366"/>
                </a:solidFill>
                <a:latin typeface="Century Gothic"/>
              </a:rPr>
              <a:t> </a:t>
            </a:r>
            <a:r>
              <a:rPr lang="en-GB" sz="957" b="0" i="0">
                <a:solidFill>
                  <a:srgbClr val="FF3366"/>
                </a:solidFill>
                <a:latin typeface="Century Gothic"/>
                <a:hlinkClick r:id="rId3" tooltip="WA population to hit 3.5 million by 2033 as resources...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[7]</a:t>
            </a:r>
          </a:p>
          <a:p>
            <a:pPr marL="182756" indent="-182756" algn="l">
              <a:lnSpc>
                <a:spcPts val="2301"/>
              </a:lnSpc>
              <a:spcBef>
                <a:spcPts val="959"/>
              </a:spcBef>
              <a:spcAft>
                <a:spcPts val="0"/>
              </a:spcAft>
              <a:buClr>
                <a:srgbClr val="FF3366"/>
              </a:buClr>
              <a:buSzPct val="100000"/>
              <a:buFont typeface="Century Gothic" charset="0"/>
              <a:buChar char="●"/>
            </a:pPr>
            <a:r>
              <a:rPr lang="en-GB" sz="1352" b="0" i="0">
                <a:solidFill>
                  <a:srgbClr val="FFFFFF"/>
                </a:solidFill>
                <a:latin typeface="Century Gothic"/>
              </a:rPr>
              <a:t>Sustained mining investment intensity could add approximately 60,000 additional residents by 2039 beyond baseline projections</a:t>
            </a:r>
          </a:p>
          <a:p>
            <a:pPr marL="182756" indent="-182756" algn="l">
              <a:lnSpc>
                <a:spcPts val="2301"/>
              </a:lnSpc>
              <a:spcBef>
                <a:spcPts val="959"/>
              </a:spcBef>
              <a:spcAft>
                <a:spcPts val="0"/>
              </a:spcAft>
              <a:buClr>
                <a:srgbClr val="FF3366"/>
              </a:buClr>
              <a:buSzPct val="100000"/>
              <a:buFont typeface="Century Gothic" charset="0"/>
              <a:buChar char="●"/>
            </a:pPr>
            <a:r>
              <a:rPr lang="en-GB" sz="1352" b="0" i="0">
                <a:solidFill>
                  <a:srgbClr val="FFFFFF"/>
                </a:solidFill>
                <a:latin typeface="Century Gothic"/>
              </a:rPr>
              <a:t>Government forecasts project WA reaching 3.567 million by 2036 under current trend assumptions regarding fertility, mortality, and migration patterns</a:t>
            </a:r>
            <a:r>
              <a:rPr lang="en-GB" sz="957" b="0" i="0">
                <a:solidFill>
                  <a:srgbClr val="FF3366"/>
                </a:solidFill>
                <a:latin typeface="Century Gothic"/>
              </a:rPr>
              <a:t> </a:t>
            </a:r>
            <a:r>
              <a:rPr lang="en-GB" sz="957" b="0" i="0">
                <a:solidFill>
                  <a:srgbClr val="FF3366"/>
                </a:solidFill>
                <a:latin typeface="Century Gothic"/>
                <a:hlinkClick r:id="rId4" tooltip="Western Australia Tomorrow 12 Population Forecasts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[4]</a:t>
            </a:r>
          </a:p>
        </p:txBody>
      </p:sp>
      <p:graphicFrame>
        <p:nvGraphicFramePr>
          <p:cNvPr id="3" name="Chart 2"/>
          <p:cNvGraphicFramePr>
            <a:graphicFrameLocks noGrp="1"/>
          </p:cNvGraphicFramePr>
          <p:nvPr/>
        </p:nvGraphicFramePr>
        <p:xfrm>
          <a:off x="6400639" y="1321114"/>
          <a:ext cx="5486262" cy="3428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11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571885" cy="6857828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4876800" y="963513"/>
            <a:ext cx="7010400" cy="1005482"/>
          </a:xfrm>
          <a:prstGeom prst="roundRect">
            <a:avLst>
              <a:gd name="adj" fmla="val 15156"/>
            </a:avLst>
          </a:prstGeom>
          <a:solidFill>
            <a:srgbClr val="00D4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ounded Rectangle 3"/>
          <p:cNvSpPr/>
          <p:nvPr/>
        </p:nvSpPr>
        <p:spPr>
          <a:xfrm>
            <a:off x="4876800" y="2121396"/>
            <a:ext cx="7010400" cy="1005482"/>
          </a:xfrm>
          <a:prstGeom prst="roundRect">
            <a:avLst>
              <a:gd name="adj" fmla="val 15156"/>
            </a:avLst>
          </a:prstGeom>
          <a:solidFill>
            <a:srgbClr val="00D4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4876678" y="357773"/>
            <a:ext cx="5931111" cy="35439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l"/>
            <a:r>
              <a:rPr lang="en-GB" sz="2303" b="0" i="0">
                <a:solidFill>
                  <a:srgbClr val="FF3366"/>
                </a:solidFill>
                <a:latin typeface="Georgia"/>
              </a:rPr>
              <a:t>Demographic Composition and Age Structure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105272" y="1174819"/>
            <a:ext cx="6187374" cy="53155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lang="en-GB" sz="1727" b="0" i="0">
                <a:solidFill>
                  <a:srgbClr val="E0E6ED"/>
                </a:solidFill>
                <a:latin typeface="Georgia"/>
              </a:rPr>
              <a:t>36.1 years median age in WA compared to 37.4 years national average</a:t>
            </a:r>
            <a:r>
              <a:rPr lang="en-GB" sz="978" b="0" i="0">
                <a:solidFill>
                  <a:srgbClr val="FF3366"/>
                </a:solidFill>
                <a:latin typeface="Georgia"/>
              </a:rPr>
              <a:t> </a:t>
            </a:r>
            <a:r>
              <a:rPr lang="en-GB" sz="978" b="0" i="0">
                <a:solidFill>
                  <a:srgbClr val="FF3366"/>
                </a:solidFill>
                <a:latin typeface="Georgia"/>
                <a:hlinkClick r:id="rId3" tooltip="Western Australia Tomorrow 12 Population Forecasts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[4]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05272" y="2332673"/>
            <a:ext cx="5834214" cy="53155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lang="en-GB" sz="1727" b="0" i="0">
                <a:solidFill>
                  <a:srgbClr val="E0E6ED"/>
                </a:solidFill>
                <a:latin typeface="Georgia"/>
              </a:rPr>
              <a:t>Higher fertility rates and overseas migration contribute to relatively youthful population structure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76678" y="3355394"/>
            <a:ext cx="7010224" cy="270901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198085" indent="-198085" algn="l">
              <a:lnSpc>
                <a:spcPts val="2301"/>
              </a:lnSpc>
              <a:spcBef>
                <a:spcPts val="0"/>
              </a:spcBef>
              <a:spcAft>
                <a:spcPts val="0"/>
              </a:spcAft>
              <a:buClr>
                <a:srgbClr val="FF3366"/>
              </a:buClr>
              <a:buSzPct val="100000"/>
              <a:buFont typeface="Century Gothic" charset="0"/>
              <a:buChar char="●"/>
            </a:pPr>
            <a:r>
              <a:rPr lang="en-GB" sz="1352" b="0" i="0">
                <a:solidFill>
                  <a:srgbClr val="FFFFFF"/>
                </a:solidFill>
                <a:latin typeface="Century Gothic"/>
              </a:rPr>
              <a:t>Western Australia's age structure reflects elevated levels of overseas migration, particularly during mining boom periods attracting working-age professionals</a:t>
            </a:r>
          </a:p>
          <a:p>
            <a:pPr marL="198085" indent="-198085" algn="l">
              <a:lnSpc>
                <a:spcPts val="2301"/>
              </a:lnSpc>
              <a:spcBef>
                <a:spcPts val="959"/>
              </a:spcBef>
              <a:spcAft>
                <a:spcPts val="0"/>
              </a:spcAft>
              <a:buClr>
                <a:srgbClr val="FF3366"/>
              </a:buClr>
              <a:buSzPct val="100000"/>
              <a:buFont typeface="Century Gothic" charset="0"/>
              <a:buChar char="●"/>
            </a:pPr>
            <a:r>
              <a:rPr lang="en-GB" sz="1352" b="0" i="0">
                <a:solidFill>
                  <a:srgbClr val="FFFFFF"/>
                </a:solidFill>
                <a:latin typeface="Century Gothic"/>
              </a:rPr>
              <a:t>State's higher proportion of Indigenous population and above-average fertility rates contribute to younger median age profile</a:t>
            </a:r>
          </a:p>
          <a:p>
            <a:pPr marL="198085" indent="-198085" algn="l">
              <a:lnSpc>
                <a:spcPts val="2301"/>
              </a:lnSpc>
              <a:spcBef>
                <a:spcPts val="959"/>
              </a:spcBef>
              <a:spcAft>
                <a:spcPts val="0"/>
              </a:spcAft>
              <a:buClr>
                <a:srgbClr val="FF3366"/>
              </a:buClr>
              <a:buSzPct val="100000"/>
              <a:buFont typeface="Century Gothic" charset="0"/>
              <a:buChar char="●"/>
            </a:pPr>
            <a:r>
              <a:rPr lang="en-GB" sz="1352" b="0" i="0">
                <a:solidFill>
                  <a:srgbClr val="FFFFFF"/>
                </a:solidFill>
                <a:latin typeface="Century Gothic"/>
              </a:rPr>
              <a:t>Workforce-aged population concentration provides competitive advantage for business expansion and labour market flexibility</a:t>
            </a:r>
          </a:p>
          <a:p>
            <a:pPr marL="198085" indent="-198085" algn="l">
              <a:lnSpc>
                <a:spcPts val="2301"/>
              </a:lnSpc>
              <a:spcBef>
                <a:spcPts val="959"/>
              </a:spcBef>
              <a:spcAft>
                <a:spcPts val="0"/>
              </a:spcAft>
              <a:buClr>
                <a:srgbClr val="FF3366"/>
              </a:buClr>
              <a:buSzPct val="100000"/>
              <a:buFont typeface="Century Gothic" charset="0"/>
              <a:buChar char="●"/>
            </a:pPr>
            <a:r>
              <a:rPr lang="en-GB" sz="1352" b="0" i="0">
                <a:solidFill>
                  <a:srgbClr val="FFFFFF"/>
                </a:solidFill>
                <a:latin typeface="Century Gothic"/>
              </a:rPr>
              <a:t>Despite younger profile, gradual population ageing trend continues, requiring strategic planning for healthcare and social services infrastructure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11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04800" y="1005780"/>
            <a:ext cx="5562600" cy="1328737"/>
          </a:xfrm>
          <a:prstGeom prst="roundRect">
            <a:avLst>
              <a:gd name="adj" fmla="val 11469"/>
            </a:avLst>
          </a:prstGeom>
          <a:solidFill>
            <a:srgbClr val="00D4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ounded Rectangle 2"/>
          <p:cNvSpPr/>
          <p:nvPr/>
        </p:nvSpPr>
        <p:spPr>
          <a:xfrm>
            <a:off x="304800" y="2563117"/>
            <a:ext cx="5562600" cy="1115466"/>
          </a:xfrm>
          <a:prstGeom prst="roundRect">
            <a:avLst>
              <a:gd name="adj" fmla="val 13662"/>
            </a:avLst>
          </a:prstGeom>
          <a:solidFill>
            <a:srgbClr val="00D4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ounded Rectangle 3"/>
          <p:cNvSpPr/>
          <p:nvPr/>
        </p:nvSpPr>
        <p:spPr>
          <a:xfrm>
            <a:off x="304800" y="3907184"/>
            <a:ext cx="5562600" cy="1328737"/>
          </a:xfrm>
          <a:prstGeom prst="roundRect">
            <a:avLst>
              <a:gd name="adj" fmla="val 11469"/>
            </a:avLst>
          </a:prstGeom>
          <a:solidFill>
            <a:srgbClr val="00D4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304792" y="323841"/>
            <a:ext cx="5507918" cy="35439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l"/>
            <a:r>
              <a:rPr lang="en-GB" sz="2303" b="0" i="0">
                <a:solidFill>
                  <a:srgbClr val="FF3366"/>
                </a:solidFill>
                <a:latin typeface="Georgia"/>
              </a:rPr>
              <a:t>City of Perth: Fastest Growing Urban Core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3386" y="1224824"/>
            <a:ext cx="892873" cy="3897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l"/>
            <a:r>
              <a:rPr lang="en-GB" sz="2533" b="0" i="0">
                <a:solidFill>
                  <a:srgbClr val="E0E6ED"/>
                </a:solidFill>
                <a:latin typeface="Georgia"/>
              </a:rPr>
              <a:t>$155B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3386" y="1688859"/>
            <a:ext cx="4464583" cy="34689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lang="en-GB" sz="1127" b="0" i="0">
                <a:solidFill>
                  <a:srgbClr val="E0E6ED"/>
                </a:solidFill>
                <a:latin typeface="Century Gothic"/>
              </a:rPr>
              <a:t>Economic output representing 18.2% of WA's total economic production</a:t>
            </a:r>
            <a:r>
              <a:rPr lang="en-GB" sz="845" b="0" i="0">
                <a:solidFill>
                  <a:srgbClr val="FF3366"/>
                </a:solidFill>
                <a:latin typeface="Century Gothic"/>
              </a:rPr>
              <a:t> </a:t>
            </a:r>
            <a:r>
              <a:rPr lang="en-GB" sz="845" b="0" i="0">
                <a:solidFill>
                  <a:srgbClr val="FF3366"/>
                </a:solidFill>
                <a:latin typeface="Century Gothic"/>
                <a:hlinkClick r:id="rId2" tooltip="Corporate Business Plan 2025-26 - 2028-29 updated Sep...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[3]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3386" y="2782123"/>
            <a:ext cx="904094" cy="3897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l"/>
            <a:r>
              <a:rPr lang="en-GB" sz="2533" b="0" i="0">
                <a:solidFill>
                  <a:srgbClr val="E0E6ED"/>
                </a:solidFill>
                <a:latin typeface="Georgia"/>
              </a:rPr>
              <a:t>13,187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3386" y="3246157"/>
            <a:ext cx="4305666" cy="17344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l"/>
            <a:r>
              <a:rPr lang="en-GB" sz="1127" b="0" i="0">
                <a:solidFill>
                  <a:srgbClr val="E0E6ED"/>
                </a:solidFill>
                <a:latin typeface="Century Gothic"/>
              </a:rPr>
              <a:t>Businesses operating within 13.5 square kilometre land area</a:t>
            </a:r>
            <a:r>
              <a:rPr lang="en-GB" sz="845" b="0" i="0">
                <a:solidFill>
                  <a:srgbClr val="FF3366"/>
                </a:solidFill>
                <a:latin typeface="Century Gothic"/>
              </a:rPr>
              <a:t> </a:t>
            </a:r>
            <a:r>
              <a:rPr lang="en-GB" sz="845" b="0" i="0">
                <a:solidFill>
                  <a:srgbClr val="FF3366"/>
                </a:solidFill>
                <a:latin typeface="Century Gothic"/>
                <a:hlinkClick r:id="rId2" tooltip="Corporate Business Plan 2025-26 - 2028-29 updated Sep...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[3]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3386" y="4126156"/>
            <a:ext cx="621965" cy="3897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l"/>
            <a:r>
              <a:rPr lang="en-GB" sz="2533" b="0" i="0">
                <a:solidFill>
                  <a:srgbClr val="E0E6ED"/>
                </a:solidFill>
                <a:latin typeface="Georgia"/>
              </a:rPr>
              <a:t>59%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33386" y="4590191"/>
            <a:ext cx="4458034" cy="34689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/>
            <a:r>
              <a:rPr lang="en-GB" sz="1127" b="0" i="0">
                <a:solidFill>
                  <a:srgbClr val="E0E6ED"/>
                </a:solidFill>
                <a:latin typeface="Century Gothic"/>
              </a:rPr>
              <a:t>Renters indicating high residential mobility and rental market dynamics</a:t>
            </a:r>
            <a:r>
              <a:rPr lang="en-GB" sz="845" b="0" i="0">
                <a:solidFill>
                  <a:srgbClr val="FF3366"/>
                </a:solidFill>
                <a:latin typeface="Century Gothic"/>
              </a:rPr>
              <a:t> </a:t>
            </a:r>
            <a:r>
              <a:rPr lang="en-GB" sz="845" b="0" i="0">
                <a:solidFill>
                  <a:srgbClr val="FF3366"/>
                </a:solidFill>
                <a:latin typeface="Century Gothic"/>
                <a:hlinkClick r:id="rId2" tooltip="Corporate Business Plan 2025-26 - 2028-29 updated Sep...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[3]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324441" y="1005755"/>
            <a:ext cx="5562460" cy="278595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198085" indent="-198085" algn="l">
              <a:lnSpc>
                <a:spcPts val="2301"/>
              </a:lnSpc>
              <a:spcBef>
                <a:spcPts val="0"/>
              </a:spcBef>
              <a:spcAft>
                <a:spcPts val="0"/>
              </a:spcAft>
              <a:buClr>
                <a:srgbClr val="FF3366"/>
              </a:buClr>
              <a:buSzPct val="100000"/>
              <a:buFont typeface="Century Gothic" charset="0"/>
              <a:buChar char="●"/>
            </a:pPr>
            <a:r>
              <a:rPr lang="en-GB" sz="1352" b="0" i="0">
                <a:solidFill>
                  <a:srgbClr val="FFFFFF"/>
                </a:solidFill>
                <a:latin typeface="Century Gothic"/>
              </a:rPr>
              <a:t>ECU's new inner-city campus brings 10,000 students from early 2026, driving residential growth</a:t>
            </a:r>
            <a:r>
              <a:rPr lang="en-GB" sz="957" b="0" i="0">
                <a:solidFill>
                  <a:srgbClr val="FF3366"/>
                </a:solidFill>
                <a:latin typeface="Century Gothic"/>
              </a:rPr>
              <a:t> </a:t>
            </a:r>
            <a:r>
              <a:rPr lang="en-GB" sz="957" b="0" i="0">
                <a:solidFill>
                  <a:srgbClr val="FF3366"/>
                </a:solidFill>
                <a:latin typeface="Century Gothic"/>
                <a:hlinkClick r:id="rId2" tooltip="Corporate Business Plan 2025-26 - 2028-29 updated Sep...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[3]</a:t>
            </a:r>
          </a:p>
          <a:p>
            <a:pPr marL="198085" indent="-198085" algn="l">
              <a:lnSpc>
                <a:spcPts val="2301"/>
              </a:lnSpc>
              <a:spcBef>
                <a:spcPts val="1199"/>
              </a:spcBef>
              <a:spcAft>
                <a:spcPts val="0"/>
              </a:spcAft>
              <a:buClr>
                <a:srgbClr val="FF3366"/>
              </a:buClr>
              <a:buSzPct val="100000"/>
              <a:buFont typeface="Century Gothic" charset="0"/>
              <a:buChar char="●"/>
            </a:pPr>
            <a:r>
              <a:rPr lang="en-GB" sz="1352" b="0" i="0">
                <a:solidFill>
                  <a:srgbClr val="FFFFFF"/>
                </a:solidFill>
                <a:latin typeface="Century Gothic"/>
              </a:rPr>
              <a:t>Target of 55,000 residents by 2036 requires 20,000+ new housing units</a:t>
            </a:r>
            <a:r>
              <a:rPr lang="en-GB" sz="957" b="0" i="0">
                <a:solidFill>
                  <a:srgbClr val="FF3366"/>
                </a:solidFill>
                <a:latin typeface="Century Gothic"/>
              </a:rPr>
              <a:t> </a:t>
            </a:r>
            <a:r>
              <a:rPr lang="en-GB" sz="957" b="0" i="0">
                <a:solidFill>
                  <a:srgbClr val="FF3366"/>
                </a:solidFill>
                <a:latin typeface="Century Gothic"/>
                <a:hlinkClick r:id="rId2" tooltip="Corporate Business Plan 2025-26 - 2028-29 updated Sep...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[3]</a:t>
            </a:r>
          </a:p>
          <a:p>
            <a:pPr marL="198085" indent="-198085" algn="l">
              <a:lnSpc>
                <a:spcPts val="2301"/>
              </a:lnSpc>
              <a:spcBef>
                <a:spcPts val="1199"/>
              </a:spcBef>
              <a:spcAft>
                <a:spcPts val="0"/>
              </a:spcAft>
              <a:buClr>
                <a:srgbClr val="FF3366"/>
              </a:buClr>
              <a:buSzPct val="100000"/>
              <a:buFont typeface="Century Gothic" charset="0"/>
              <a:buChar char="●"/>
            </a:pPr>
            <a:r>
              <a:rPr lang="en-GB" sz="1352" b="0" i="0">
                <a:solidFill>
                  <a:srgbClr val="FFFFFF"/>
                </a:solidFill>
                <a:latin typeface="Century Gothic"/>
              </a:rPr>
              <a:t>Six distinct neighbourhoods each need tailored development strategies</a:t>
            </a:r>
            <a:r>
              <a:rPr lang="en-GB" sz="957" b="0" i="0">
                <a:solidFill>
                  <a:srgbClr val="FF3366"/>
                </a:solidFill>
                <a:latin typeface="Century Gothic"/>
              </a:rPr>
              <a:t> </a:t>
            </a:r>
            <a:r>
              <a:rPr lang="en-GB" sz="957" b="0" i="0">
                <a:solidFill>
                  <a:srgbClr val="FF3366"/>
                </a:solidFill>
                <a:latin typeface="Century Gothic"/>
                <a:hlinkClick r:id="rId2" tooltip="Corporate Business Plan 2025-26 - 2028-29 updated Sep...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[3]</a:t>
            </a:r>
          </a:p>
          <a:p>
            <a:pPr marL="198085" indent="-198085" algn="l">
              <a:lnSpc>
                <a:spcPts val="2301"/>
              </a:lnSpc>
              <a:spcBef>
                <a:spcPts val="1199"/>
              </a:spcBef>
              <a:spcAft>
                <a:spcPts val="0"/>
              </a:spcAft>
              <a:buClr>
                <a:srgbClr val="FF3366"/>
              </a:buClr>
              <a:buSzPct val="100000"/>
              <a:buFont typeface="Century Gothic" charset="0"/>
              <a:buChar char="●"/>
            </a:pPr>
            <a:r>
              <a:rPr lang="en-GB" sz="1352" b="0" i="0">
                <a:solidFill>
                  <a:srgbClr val="FFFFFF"/>
                </a:solidFill>
                <a:latin typeface="Century Gothic"/>
              </a:rPr>
              <a:t>Median age varies from 25 to 39 years across neighbourhoods, requiring diverse amenities</a:t>
            </a:r>
            <a:r>
              <a:rPr lang="en-GB" sz="957" b="0" i="0">
                <a:solidFill>
                  <a:srgbClr val="FF3366"/>
                </a:solidFill>
                <a:latin typeface="Century Gothic"/>
              </a:rPr>
              <a:t> </a:t>
            </a:r>
            <a:r>
              <a:rPr lang="en-GB" sz="957" b="0" i="0">
                <a:solidFill>
                  <a:srgbClr val="FF3366"/>
                </a:solidFill>
                <a:latin typeface="Century Gothic"/>
                <a:hlinkClick r:id="rId2" tooltip="Corporate Business Plan 2025-26 - 2028-29 updated Sep...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[3]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11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04800" y="903237"/>
            <a:ext cx="5486400" cy="670321"/>
          </a:xfrm>
          <a:prstGeom prst="roundRect">
            <a:avLst>
              <a:gd name="adj" fmla="val 22735"/>
            </a:avLst>
          </a:prstGeom>
          <a:solidFill>
            <a:srgbClr val="00D4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ounded Rectangle 2"/>
          <p:cNvSpPr/>
          <p:nvPr/>
        </p:nvSpPr>
        <p:spPr>
          <a:xfrm>
            <a:off x="304800" y="1695450"/>
            <a:ext cx="5486400" cy="670321"/>
          </a:xfrm>
          <a:prstGeom prst="roundRect">
            <a:avLst>
              <a:gd name="adj" fmla="val 22735"/>
            </a:avLst>
          </a:prstGeom>
          <a:solidFill>
            <a:srgbClr val="00D4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ounded Rectangle 3"/>
          <p:cNvSpPr/>
          <p:nvPr/>
        </p:nvSpPr>
        <p:spPr>
          <a:xfrm>
            <a:off x="304800" y="2487662"/>
            <a:ext cx="5486400" cy="670321"/>
          </a:xfrm>
          <a:prstGeom prst="roundRect">
            <a:avLst>
              <a:gd name="adj" fmla="val 22735"/>
            </a:avLst>
          </a:prstGeom>
          <a:solidFill>
            <a:srgbClr val="00D4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080B0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ounded Rectangle 5"/>
          <p:cNvSpPr/>
          <p:nvPr/>
        </p:nvSpPr>
        <p:spPr>
          <a:xfrm>
            <a:off x="7543800" y="1524892"/>
            <a:ext cx="3200400" cy="1395858"/>
          </a:xfrm>
          <a:prstGeom prst="roundRect">
            <a:avLst>
              <a:gd name="adj" fmla="val 5459"/>
            </a:avLst>
          </a:prstGeom>
          <a:gradFill rotWithShape="1">
            <a:gsLst>
              <a:gs pos="0">
                <a:srgbClr val="00D4AA"/>
              </a:gs>
              <a:gs pos="100000">
                <a:srgbClr val="FF3366"/>
              </a:gs>
            </a:gsLst>
            <a:lin ang="27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Rounded Rectangle 6"/>
          <p:cNvSpPr/>
          <p:nvPr/>
        </p:nvSpPr>
        <p:spPr>
          <a:xfrm>
            <a:off x="6995219" y="2996951"/>
            <a:ext cx="4297560" cy="1193155"/>
          </a:xfrm>
          <a:prstGeom prst="roundRect">
            <a:avLst>
              <a:gd name="adj" fmla="val 6386"/>
            </a:avLst>
          </a:prstGeom>
          <a:gradFill rotWithShape="1">
            <a:gsLst>
              <a:gs pos="0">
                <a:srgbClr val="00D4AA"/>
              </a:gs>
              <a:gs pos="100000">
                <a:srgbClr val="FF3366"/>
              </a:gs>
            </a:gsLst>
            <a:lin ang="27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ounded Rectangle 7"/>
          <p:cNvSpPr/>
          <p:nvPr/>
        </p:nvSpPr>
        <p:spPr>
          <a:xfrm>
            <a:off x="6446490" y="4266307"/>
            <a:ext cx="5394870" cy="1066800"/>
          </a:xfrm>
          <a:prstGeom prst="roundRect">
            <a:avLst>
              <a:gd name="adj" fmla="val 7142"/>
            </a:avLst>
          </a:prstGeom>
          <a:gradFill rotWithShape="1">
            <a:gsLst>
              <a:gs pos="0">
                <a:srgbClr val="00D4AA"/>
              </a:gs>
              <a:gs pos="100000">
                <a:srgbClr val="FF3366"/>
              </a:gs>
            </a:gsLst>
            <a:lin ang="27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304792" y="413434"/>
            <a:ext cx="4701608" cy="31887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l"/>
            <a:r>
              <a:rPr lang="en-GB" sz="2072" b="0" i="0">
                <a:solidFill>
                  <a:srgbClr val="FF3366"/>
                </a:solidFill>
                <a:latin typeface="Georgia"/>
              </a:rPr>
              <a:t>Housing and Infrastructure Imperatives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4792" y="912710"/>
            <a:ext cx="5363780" cy="593103"/>
          </a:xfrm>
          <a:prstGeom prst="rect">
            <a:avLst/>
          </a:prstGeom>
          <a:noFill/>
        </p:spPr>
        <p:txBody>
          <a:bodyPr wrap="square" lIns="152396" tIns="121916" rIns="152396" bIns="121916">
            <a:spAutoFit/>
          </a:bodyPr>
          <a:lstStyle/>
          <a:p>
            <a:pPr algn="l"/>
            <a:r>
              <a:rPr lang="en-GB" sz="1127" b="0" i="0">
                <a:solidFill>
                  <a:srgbClr val="E0E6ED"/>
                </a:solidFill>
                <a:latin typeface="Century Gothic"/>
              </a:rPr>
              <a:t>800,000 new homes required across Perth and Peel region by 2050 to accommodate 3.5 million residents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4792" y="1704902"/>
            <a:ext cx="4957489" cy="593103"/>
          </a:xfrm>
          <a:prstGeom prst="rect">
            <a:avLst/>
          </a:prstGeom>
          <a:noFill/>
        </p:spPr>
        <p:txBody>
          <a:bodyPr wrap="square" lIns="152396" tIns="121916" rIns="152396" bIns="121916">
            <a:spAutoFit/>
          </a:bodyPr>
          <a:lstStyle/>
          <a:p>
            <a:pPr algn="l"/>
            <a:r>
              <a:rPr lang="en-GB" sz="1127" b="0" i="0">
                <a:solidFill>
                  <a:srgbClr val="E0E6ED"/>
                </a:solidFill>
                <a:latin typeface="Century Gothic"/>
              </a:rPr>
              <a:t>$421 million identified investment needed to unlock 90,000 new homes in three key growth corridors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04792" y="2497094"/>
            <a:ext cx="5172838" cy="593103"/>
          </a:xfrm>
          <a:prstGeom prst="rect">
            <a:avLst/>
          </a:prstGeom>
          <a:noFill/>
        </p:spPr>
        <p:txBody>
          <a:bodyPr wrap="square" lIns="152396" tIns="121916" rIns="152396" bIns="121916">
            <a:spAutoFit/>
          </a:bodyPr>
          <a:lstStyle/>
          <a:p>
            <a:pPr algn="l"/>
            <a:r>
              <a:rPr lang="en-GB" sz="1127" b="0" i="0">
                <a:solidFill>
                  <a:srgbClr val="E0E6ED"/>
                </a:solidFill>
                <a:latin typeface="Century Gothic"/>
              </a:rPr>
              <a:t>214,000 infill dwellings targeted for Central sub-region aligned with METRONET infrastructure</a:t>
            </a:r>
            <a:r>
              <a:rPr lang="en-GB" sz="854" b="0" i="0">
                <a:solidFill>
                  <a:srgbClr val="FF3366"/>
                </a:solidFill>
                <a:latin typeface="Times New Roman"/>
              </a:rPr>
              <a:t> </a:t>
            </a:r>
            <a:r>
              <a:rPr lang="en-GB" sz="854" b="0" i="0">
                <a:solidFill>
                  <a:srgbClr val="FF3366"/>
                </a:solidFill>
                <a:latin typeface="Times New Roman"/>
                <a:hlinkClick r:id="rId2" tooltip="Corporate Business Plan 2025-26 - 2028-29 updated Sep...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[3]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961027" y="1696300"/>
            <a:ext cx="365485" cy="17036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en-GB" sz="1107" b="1" i="0">
                <a:solidFill>
                  <a:srgbClr val="0D1117"/>
                </a:solidFill>
                <a:latin typeface="Georgia"/>
              </a:rPr>
              <a:t>Apex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776521" y="1967012"/>
            <a:ext cx="2734350" cy="49398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1070" b="0" i="0">
                <a:solidFill>
                  <a:srgbClr val="0D1117"/>
                </a:solidFill>
                <a:latin typeface="Century Gothic"/>
              </a:rPr>
              <a:t>Liveable sustainable communities - integrated planning balancing density, amenity, and environmental protection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840803" y="3168322"/>
            <a:ext cx="605935" cy="17036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en-GB" sz="1107" b="1" i="0">
                <a:solidFill>
                  <a:srgbClr val="0D1117"/>
                </a:solidFill>
                <a:latin typeface="Georgia"/>
              </a:rPr>
              <a:t>Mid-tier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276620" y="3439034"/>
            <a:ext cx="3734301" cy="49398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1070" b="0" i="0">
                <a:solidFill>
                  <a:srgbClr val="0D1117"/>
                </a:solidFill>
                <a:latin typeface="Century Gothic"/>
              </a:rPr>
              <a:t>Housing supply delivery - 380,000 infill homes and 420,000 greenfield developments coordinated across sub-regions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718024" y="4475745"/>
            <a:ext cx="851195" cy="17036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en-GB" sz="1107" b="1" i="0">
                <a:solidFill>
                  <a:srgbClr val="0D1117"/>
                </a:solidFill>
                <a:latin typeface="Georgia"/>
              </a:rPr>
              <a:t>Foundation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747251" y="4746456"/>
            <a:ext cx="4792741" cy="3293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1070" b="0" i="0">
                <a:solidFill>
                  <a:srgbClr val="0D1117"/>
                </a:solidFill>
                <a:latin typeface="Century Gothic"/>
              </a:rPr>
              <a:t>Strategic infrastructure enabling development - wastewater systems, power networks, transport corridors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04792" y="3310301"/>
            <a:ext cx="5486262" cy="301524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304792" indent="-304792" algn="l">
              <a:lnSpc>
                <a:spcPts val="1776"/>
              </a:lnSpc>
              <a:spcBef>
                <a:spcPts val="0"/>
              </a:spcBef>
              <a:spcAft>
                <a:spcPts val="0"/>
              </a:spcAft>
              <a:buClr>
                <a:srgbClr val="FF3366"/>
              </a:buClr>
              <a:buSzPct val="100000"/>
              <a:buFont typeface="Century Gothic" charset="0"/>
              <a:buChar char="●"/>
            </a:pPr>
            <a:r>
              <a:rPr lang="en-GB" sz="1183" b="0" i="0">
                <a:solidFill>
                  <a:srgbClr val="FFFFFF"/>
                </a:solidFill>
                <a:latin typeface="Century Gothic"/>
              </a:rPr>
              <a:t>Housing supply identified as potential binding constraint on population growth if infrastructure coordination and funding fail to align with development pipeline</a:t>
            </a:r>
          </a:p>
          <a:p>
            <a:pPr marL="304792" indent="-304792" algn="l">
              <a:lnSpc>
                <a:spcPts val="1776"/>
              </a:lnSpc>
              <a:spcBef>
                <a:spcPts val="719"/>
              </a:spcBef>
              <a:spcAft>
                <a:spcPts val="0"/>
              </a:spcAft>
              <a:buClr>
                <a:srgbClr val="FF3366"/>
              </a:buClr>
              <a:buSzPct val="100000"/>
              <a:buFont typeface="Century Gothic" charset="0"/>
              <a:buChar char="●"/>
            </a:pPr>
            <a:r>
              <a:rPr lang="en-GB" sz="1183" b="0" i="0">
                <a:solidFill>
                  <a:srgbClr val="FFFFFF"/>
                </a:solidFill>
                <a:latin typeface="Century Gothic"/>
              </a:rPr>
              <a:t>METRONET station precincts and activity centres prioritised for significantly greater infill development within compact, connected city framework</a:t>
            </a:r>
          </a:p>
          <a:p>
            <a:pPr marL="304792" indent="-304792" algn="l">
              <a:lnSpc>
                <a:spcPts val="1776"/>
              </a:lnSpc>
              <a:spcBef>
                <a:spcPts val="719"/>
              </a:spcBef>
              <a:spcAft>
                <a:spcPts val="0"/>
              </a:spcAft>
              <a:buClr>
                <a:srgbClr val="FF3366"/>
              </a:buClr>
              <a:buSzPct val="100000"/>
              <a:buFont typeface="Century Gothic" charset="0"/>
              <a:buChar char="●"/>
            </a:pPr>
            <a:r>
              <a:rPr lang="en-GB" sz="1183" b="0" i="0">
                <a:solidFill>
                  <a:srgbClr val="FFFFFF"/>
                </a:solidFill>
                <a:latin typeface="Century Gothic"/>
              </a:rPr>
              <a:t>Growth corridors in North Ellenbrook, East Wanneroo, and East Wellard require enabling infrastructure including pump stations, power substations, and road upgrades</a:t>
            </a:r>
          </a:p>
          <a:p>
            <a:pPr marL="304792" indent="-304792" algn="l">
              <a:lnSpc>
                <a:spcPts val="1776"/>
              </a:lnSpc>
              <a:spcBef>
                <a:spcPts val="719"/>
              </a:spcBef>
              <a:spcAft>
                <a:spcPts val="0"/>
              </a:spcAft>
              <a:buClr>
                <a:srgbClr val="FF3366"/>
              </a:buClr>
              <a:buSzPct val="100000"/>
              <a:buFont typeface="Century Gothic" charset="0"/>
              <a:buChar char="●"/>
            </a:pPr>
            <a:r>
              <a:rPr lang="en-GB" sz="1183" b="0" i="0">
                <a:solidFill>
                  <a:srgbClr val="FFFFFF"/>
                </a:solidFill>
                <a:latin typeface="Century Gothic"/>
              </a:rPr>
              <a:t>Private sector development capacity constrained by high construction costs, skilled labour shortages, and upfront infrastructure investment requirements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11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04800" y="929580"/>
            <a:ext cx="7010400" cy="797421"/>
          </a:xfrm>
          <a:prstGeom prst="roundRect">
            <a:avLst>
              <a:gd name="adj" fmla="val 19111"/>
            </a:avLst>
          </a:prstGeom>
          <a:solidFill>
            <a:srgbClr val="00D4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ounded Rectangle 2"/>
          <p:cNvSpPr/>
          <p:nvPr/>
        </p:nvSpPr>
        <p:spPr>
          <a:xfrm>
            <a:off x="304800" y="1848891"/>
            <a:ext cx="7010400" cy="797421"/>
          </a:xfrm>
          <a:prstGeom prst="roundRect">
            <a:avLst>
              <a:gd name="adj" fmla="val 19111"/>
            </a:avLst>
          </a:prstGeom>
          <a:solidFill>
            <a:srgbClr val="00D4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ounded Rectangle 3"/>
          <p:cNvSpPr/>
          <p:nvPr/>
        </p:nvSpPr>
        <p:spPr>
          <a:xfrm>
            <a:off x="304800" y="2768203"/>
            <a:ext cx="7010400" cy="797421"/>
          </a:xfrm>
          <a:prstGeom prst="roundRect">
            <a:avLst>
              <a:gd name="adj" fmla="val 19111"/>
            </a:avLst>
          </a:prstGeom>
          <a:solidFill>
            <a:srgbClr val="00D4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" name="Picture 4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9809" y="0"/>
            <a:ext cx="4571885" cy="685782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04792" y="400039"/>
            <a:ext cx="5483874" cy="35439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l"/>
            <a:r>
              <a:rPr lang="en-GB" sz="2303" b="0" i="0">
                <a:solidFill>
                  <a:srgbClr val="FF3366"/>
                </a:solidFill>
                <a:latin typeface="Georgia"/>
              </a:rPr>
              <a:t>Economic Implications and Opportunities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188" y="1041919"/>
            <a:ext cx="694101" cy="35439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l"/>
            <a:r>
              <a:rPr lang="en-GB" sz="2303" b="0" i="0">
                <a:solidFill>
                  <a:srgbClr val="E0E6ED"/>
                </a:solidFill>
                <a:latin typeface="Georgia"/>
              </a:rPr>
              <a:t>$95B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188" y="1416957"/>
            <a:ext cx="4648708" cy="16466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l"/>
            <a:r>
              <a:rPr lang="en-GB" sz="1070" b="0" i="0">
                <a:solidFill>
                  <a:srgbClr val="E0E6ED"/>
                </a:solidFill>
                <a:latin typeface="Century Gothic"/>
              </a:rPr>
              <a:t>gross regional product representing 21% of WA's gross state product</a:t>
            </a:r>
            <a:r>
              <a:rPr lang="en-GB" sz="802" b="0" i="0">
                <a:solidFill>
                  <a:srgbClr val="FF3366"/>
                </a:solidFill>
                <a:latin typeface="Century Gothic"/>
              </a:rPr>
              <a:t> </a:t>
            </a:r>
            <a:r>
              <a:rPr lang="en-GB" sz="802" b="0" i="0">
                <a:solidFill>
                  <a:srgbClr val="FF3366"/>
                </a:solidFill>
                <a:latin typeface="Century Gothic"/>
                <a:hlinkClick r:id="rId3" tooltip="Corporate Business Plan 2025-26 - 2028-29 updated Sep...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[3]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188" y="1961207"/>
            <a:ext cx="1049967" cy="35439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l"/>
            <a:r>
              <a:rPr lang="en-GB" sz="2303" b="0" i="0">
                <a:solidFill>
                  <a:srgbClr val="E0E6ED"/>
                </a:solidFill>
                <a:latin typeface="Georgia"/>
              </a:rPr>
              <a:t>241,630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7188" y="2336245"/>
            <a:ext cx="3642023" cy="16466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l"/>
            <a:r>
              <a:rPr lang="en-GB" sz="1070" b="0" i="0">
                <a:solidFill>
                  <a:srgbClr val="E0E6ED"/>
                </a:solidFill>
                <a:latin typeface="Century Gothic"/>
              </a:rPr>
              <a:t>jobs with 15% of WA's total employment in Perth CBD</a:t>
            </a:r>
            <a:r>
              <a:rPr lang="en-GB" sz="802" b="0" i="0">
                <a:solidFill>
                  <a:srgbClr val="FF3366"/>
                </a:solidFill>
                <a:latin typeface="Century Gothic"/>
              </a:rPr>
              <a:t> </a:t>
            </a:r>
            <a:r>
              <a:rPr lang="en-GB" sz="802" b="0" i="0">
                <a:solidFill>
                  <a:srgbClr val="FF3366"/>
                </a:solidFill>
                <a:latin typeface="Century Gothic"/>
                <a:hlinkClick r:id="rId3" tooltip="Corporate Business Plan 2025-26 - 2028-29 updated Sep...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[3]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7188" y="2880496"/>
            <a:ext cx="783869" cy="35439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l"/>
            <a:r>
              <a:rPr lang="en-GB" sz="2303" b="0" i="0">
                <a:solidFill>
                  <a:srgbClr val="E0E6ED"/>
                </a:solidFill>
                <a:latin typeface="Georgia"/>
              </a:rPr>
              <a:t>$4.2B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7188" y="3255533"/>
            <a:ext cx="3863237" cy="16466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l"/>
            <a:r>
              <a:rPr lang="en-GB" sz="1070" b="0" i="0">
                <a:solidFill>
                  <a:srgbClr val="E0E6ED"/>
                </a:solidFill>
                <a:latin typeface="Century Gothic"/>
              </a:rPr>
              <a:t>annual consumer spend through City of Perth economy</a:t>
            </a:r>
            <a:r>
              <a:rPr lang="en-GB" sz="802" b="0" i="0">
                <a:solidFill>
                  <a:srgbClr val="FF3366"/>
                </a:solidFill>
                <a:latin typeface="Century Gothic"/>
              </a:rPr>
              <a:t> </a:t>
            </a:r>
            <a:r>
              <a:rPr lang="en-GB" sz="802" b="0" i="0">
                <a:solidFill>
                  <a:srgbClr val="FF3366"/>
                </a:solidFill>
                <a:latin typeface="Century Gothic"/>
                <a:hlinkClick r:id="rId3" tooltip="Corporate Business Plan 2025-26 - 2028-29 updated Sep...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[3]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04792" y="3717931"/>
            <a:ext cx="7010224" cy="189955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213265" indent="-213265" algn="l">
              <a:lnSpc>
                <a:spcPts val="1945"/>
              </a:lnSpc>
              <a:spcBef>
                <a:spcPts val="0"/>
              </a:spcBef>
              <a:spcAft>
                <a:spcPts val="0"/>
              </a:spcAft>
              <a:buClr>
                <a:srgbClr val="FF3366"/>
              </a:buClr>
              <a:buSzPct val="100000"/>
              <a:buFont typeface="Century Gothic" charset="0"/>
              <a:buChar char="●"/>
            </a:pPr>
            <a:r>
              <a:rPr lang="en-GB" sz="1296" b="0" i="0">
                <a:solidFill>
                  <a:srgbClr val="FFFFFF"/>
                </a:solidFill>
                <a:latin typeface="Century Gothic"/>
              </a:rPr>
              <a:t>Migration shows 12-18 month lag after iron ore price movements, enabling economic forecasting</a:t>
            </a:r>
            <a:r>
              <a:rPr lang="en-GB" sz="957" b="0" i="0">
                <a:solidFill>
                  <a:srgbClr val="FF3366"/>
                </a:solidFill>
                <a:latin typeface="Century Gothic"/>
              </a:rPr>
              <a:t> </a:t>
            </a:r>
            <a:r>
              <a:rPr lang="en-GB" sz="957" b="0" i="0">
                <a:solidFill>
                  <a:srgbClr val="FF3366"/>
                </a:solidFill>
                <a:latin typeface="Century Gothic"/>
                <a:hlinkClick r:id="rId4" tooltip="WA population to hit 3.5 million by 2033 as resources...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[7]</a:t>
            </a:r>
          </a:p>
          <a:p>
            <a:pPr marL="213265" indent="-213265" algn="l">
              <a:lnSpc>
                <a:spcPts val="1945"/>
              </a:lnSpc>
              <a:spcBef>
                <a:spcPts val="1200"/>
              </a:spcBef>
              <a:spcAft>
                <a:spcPts val="0"/>
              </a:spcAft>
              <a:buClr>
                <a:srgbClr val="FF3366"/>
              </a:buClr>
              <a:buSzPct val="100000"/>
              <a:buFont typeface="Century Gothic" charset="0"/>
              <a:buChar char="●"/>
            </a:pPr>
            <a:r>
              <a:rPr lang="en-GB" sz="1296" b="0" i="0">
                <a:solidFill>
                  <a:srgbClr val="FFFFFF"/>
                </a:solidFill>
                <a:latin typeface="Century Gothic"/>
              </a:rPr>
              <a:t>Mining sector at 53% of output drives interstate and overseas migration to Perth</a:t>
            </a:r>
            <a:r>
              <a:rPr lang="en-GB" sz="957" b="0" i="0">
                <a:solidFill>
                  <a:srgbClr val="FF3366"/>
                </a:solidFill>
                <a:latin typeface="Century Gothic"/>
              </a:rPr>
              <a:t> </a:t>
            </a:r>
            <a:r>
              <a:rPr lang="en-GB" sz="957" b="0" i="0">
                <a:solidFill>
                  <a:srgbClr val="FF3366"/>
                </a:solidFill>
                <a:latin typeface="Century Gothic"/>
                <a:hlinkClick r:id="rId3" tooltip="Corporate Business Plan 2025-26 - 2028-29 updated Sep...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[3]</a:t>
            </a:r>
          </a:p>
          <a:p>
            <a:pPr marL="213265" indent="-213265" algn="l">
              <a:lnSpc>
                <a:spcPts val="1945"/>
              </a:lnSpc>
              <a:spcBef>
                <a:spcPts val="1200"/>
              </a:spcBef>
              <a:spcAft>
                <a:spcPts val="0"/>
              </a:spcAft>
              <a:buClr>
                <a:srgbClr val="FF3366"/>
              </a:buClr>
              <a:buSzPct val="100000"/>
              <a:buFont typeface="Century Gothic" charset="0"/>
              <a:buChar char="●"/>
            </a:pPr>
            <a:r>
              <a:rPr lang="en-GB" sz="1296" b="0" i="0">
                <a:solidFill>
                  <a:srgbClr val="FFFFFF"/>
                </a:solidFill>
                <a:latin typeface="Century Gothic"/>
              </a:rPr>
              <a:t>Professional services (9.9%) and financial services (8.9%) provide growth diversification</a:t>
            </a:r>
            <a:r>
              <a:rPr lang="en-GB" sz="957" b="0" i="0">
                <a:solidFill>
                  <a:srgbClr val="FF3366"/>
                </a:solidFill>
                <a:latin typeface="Century Gothic"/>
              </a:rPr>
              <a:t> </a:t>
            </a:r>
            <a:r>
              <a:rPr lang="en-GB" sz="957" b="0" i="0">
                <a:solidFill>
                  <a:srgbClr val="FF3366"/>
                </a:solidFill>
                <a:latin typeface="Century Gothic"/>
                <a:hlinkClick r:id="rId3" tooltip="Corporate Business Plan 2025-26 - 2028-29 updated Sep...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[3]</a:t>
            </a:r>
          </a:p>
          <a:p>
            <a:pPr marL="213265" indent="-213265" algn="l">
              <a:lnSpc>
                <a:spcPts val="1945"/>
              </a:lnSpc>
              <a:spcBef>
                <a:spcPts val="1200"/>
              </a:spcBef>
              <a:spcAft>
                <a:spcPts val="0"/>
              </a:spcAft>
              <a:buClr>
                <a:srgbClr val="FF3366"/>
              </a:buClr>
              <a:buSzPct val="100000"/>
              <a:buFont typeface="Century Gothic" charset="0"/>
              <a:buChar char="●"/>
            </a:pPr>
            <a:r>
              <a:rPr lang="en-GB" sz="1296" b="0" i="0">
                <a:solidFill>
                  <a:srgbClr val="FFFFFF"/>
                </a:solidFill>
                <a:latin typeface="Century Gothic"/>
              </a:rPr>
              <a:t>Population growth expands healthcare, education, retail jobs beyond resources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Widescreen</PresentationFormat>
  <Paragraphs>0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Billy Howarth</dc:creator>
  <cp:keywords/>
  <dc:description>generated using python-pptx</dc:description>
  <cp:lastModifiedBy>Billy Howarth</cp:lastModifiedBy>
  <cp:revision>6</cp:revision>
  <dcterms:created xsi:type="dcterms:W3CDTF">2026-04-09T05:25:11Z</dcterms:created>
  <dcterms:modified xsi:type="dcterms:W3CDTF">2026-04-14T07:02:42Z</dcterms:modified>
  <cp:category/>
</cp:coreProperties>
</file>